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4" r:id="rId3"/>
    <p:sldId id="266" r:id="rId4"/>
    <p:sldId id="267" r:id="rId5"/>
    <p:sldId id="268" r:id="rId6"/>
    <p:sldId id="270" r:id="rId7"/>
    <p:sldId id="269" r:id="rId8"/>
    <p:sldId id="271" r:id="rId9"/>
    <p:sldId id="272" r:id="rId10"/>
    <p:sldId id="273" r:id="rId11"/>
    <p:sldId id="274" r:id="rId12"/>
    <p:sldId id="275" r:id="rId13"/>
    <p:sldId id="276" r:id="rId14"/>
    <p:sldId id="277" r:id="rId15"/>
    <p:sldId id="278" r:id="rId16"/>
    <p:sldId id="280" r:id="rId17"/>
    <p:sldId id="279" r:id="rId18"/>
    <p:sldId id="281" r:id="rId19"/>
    <p:sldId id="265" r:id="rId20"/>
    <p:sldId id="259" r:id="rId21"/>
    <p:sldId id="258" r:id="rId22"/>
    <p:sldId id="260" r:id="rId23"/>
    <p:sldId id="261" r:id="rId24"/>
    <p:sldId id="262" r:id="rId25"/>
    <p:sldId id="257" r:id="rId26"/>
    <p:sldId id="282" r:id="rId27"/>
    <p:sldId id="283" r:id="rId28"/>
    <p:sldId id="286" r:id="rId29"/>
    <p:sldId id="284" r:id="rId30"/>
    <p:sldId id="285" r:id="rId3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BBC21-D1DD-49DD-A52D-8C59331B901A}"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zh-TW" altLang="en-US"/>
        </a:p>
      </dgm:t>
    </dgm:pt>
    <dgm:pt modelId="{28A7D8CD-F307-4011-BAF2-7C6273E3C8F7}">
      <dgm:prSet phldrT="[文字]"/>
      <dgm:spPr/>
      <dgm:t>
        <a:bodyPr/>
        <a:lstStyle/>
        <a:p>
          <a:r>
            <a:rPr lang="en-US" altLang="zh-TW" dirty="0"/>
            <a:t>Salary</a:t>
          </a:r>
          <a:endParaRPr lang="zh-TW" altLang="en-US" dirty="0"/>
        </a:p>
      </dgm:t>
    </dgm:pt>
    <dgm:pt modelId="{DE8430A0-5094-4EF7-A8CF-657E4D03E19C}" type="parTrans" cxnId="{1B3B18BC-B49B-408B-AE27-03FA552D4B7E}">
      <dgm:prSet/>
      <dgm:spPr/>
      <dgm:t>
        <a:bodyPr/>
        <a:lstStyle/>
        <a:p>
          <a:endParaRPr lang="zh-TW" altLang="en-US"/>
        </a:p>
      </dgm:t>
    </dgm:pt>
    <dgm:pt modelId="{339F59B1-62FC-4899-AC38-F93F357D372F}" type="sibTrans" cxnId="{1B3B18BC-B49B-408B-AE27-03FA552D4B7E}">
      <dgm:prSet/>
      <dgm:spPr/>
      <dgm:t>
        <a:bodyPr/>
        <a:lstStyle/>
        <a:p>
          <a:endParaRPr lang="zh-TW" altLang="en-US"/>
        </a:p>
      </dgm:t>
    </dgm:pt>
    <dgm:pt modelId="{6487F070-D216-4190-9263-E6E4A42B94F8}">
      <dgm:prSet phldrT="[文字]"/>
      <dgm:spPr/>
      <dgm:t>
        <a:bodyPr/>
        <a:lstStyle/>
        <a:p>
          <a:r>
            <a:rPr lang="en-US" altLang="zh-TW" dirty="0"/>
            <a:t>Restricted stock</a:t>
          </a:r>
          <a:endParaRPr lang="zh-TW" altLang="en-US" dirty="0"/>
        </a:p>
      </dgm:t>
    </dgm:pt>
    <dgm:pt modelId="{F601E6E9-09A7-418F-8624-738A56A33F75}" type="parTrans" cxnId="{3BC76DB8-1601-4374-A5F1-84F73BF50D7F}">
      <dgm:prSet/>
      <dgm:spPr/>
      <dgm:t>
        <a:bodyPr/>
        <a:lstStyle/>
        <a:p>
          <a:endParaRPr lang="zh-TW" altLang="en-US"/>
        </a:p>
      </dgm:t>
    </dgm:pt>
    <dgm:pt modelId="{81CA20B7-7B43-4F99-9441-54BA9E969F69}" type="sibTrans" cxnId="{3BC76DB8-1601-4374-A5F1-84F73BF50D7F}">
      <dgm:prSet/>
      <dgm:spPr/>
      <dgm:t>
        <a:bodyPr/>
        <a:lstStyle/>
        <a:p>
          <a:endParaRPr lang="zh-TW" altLang="en-US"/>
        </a:p>
      </dgm:t>
    </dgm:pt>
    <dgm:pt modelId="{9BCBA159-252A-4717-8664-CED3C93F7356}">
      <dgm:prSet phldrT="[文字]"/>
      <dgm:spPr/>
      <dgm:t>
        <a:bodyPr/>
        <a:lstStyle/>
        <a:p>
          <a:r>
            <a:rPr lang="en-US" altLang="zh-TW" dirty="0"/>
            <a:t>Stock option</a:t>
          </a:r>
          <a:endParaRPr lang="zh-TW" altLang="en-US" dirty="0"/>
        </a:p>
      </dgm:t>
    </dgm:pt>
    <dgm:pt modelId="{60441133-3348-470F-AA8C-80D43636ADDD}" type="parTrans" cxnId="{4A23C9C5-9338-4437-9015-D9350BAB1D2A}">
      <dgm:prSet/>
      <dgm:spPr/>
      <dgm:t>
        <a:bodyPr/>
        <a:lstStyle/>
        <a:p>
          <a:endParaRPr lang="zh-TW" altLang="en-US"/>
        </a:p>
      </dgm:t>
    </dgm:pt>
    <dgm:pt modelId="{09974CD0-CFDA-4682-9195-4F0347955767}" type="sibTrans" cxnId="{4A23C9C5-9338-4437-9015-D9350BAB1D2A}">
      <dgm:prSet/>
      <dgm:spPr/>
      <dgm:t>
        <a:bodyPr/>
        <a:lstStyle/>
        <a:p>
          <a:endParaRPr lang="zh-TW" altLang="en-US"/>
        </a:p>
      </dgm:t>
    </dgm:pt>
    <dgm:pt modelId="{BFC965C3-D6BA-424C-B1C6-4C7BFAEBAEFC}">
      <dgm:prSet/>
      <dgm:spPr/>
      <dgm:t>
        <a:bodyPr/>
        <a:lstStyle/>
        <a:p>
          <a:r>
            <a:rPr lang="en-US" altLang="zh-TW" dirty="0"/>
            <a:t>Bonus</a:t>
          </a:r>
          <a:endParaRPr lang="zh-TW" altLang="en-US" dirty="0"/>
        </a:p>
      </dgm:t>
    </dgm:pt>
    <dgm:pt modelId="{6AB2121D-602A-4D2B-9929-3741558C8BA4}" type="parTrans" cxnId="{BCFC1D1A-D13D-4FF7-8CFA-F3D5BFD45C06}">
      <dgm:prSet/>
      <dgm:spPr/>
      <dgm:t>
        <a:bodyPr/>
        <a:lstStyle/>
        <a:p>
          <a:endParaRPr lang="zh-TW" altLang="en-US"/>
        </a:p>
      </dgm:t>
    </dgm:pt>
    <dgm:pt modelId="{C36D0BD6-93D9-48C6-B020-5676B0B31B87}" type="sibTrans" cxnId="{BCFC1D1A-D13D-4FF7-8CFA-F3D5BFD45C06}">
      <dgm:prSet/>
      <dgm:spPr/>
      <dgm:t>
        <a:bodyPr/>
        <a:lstStyle/>
        <a:p>
          <a:endParaRPr lang="zh-TW" altLang="en-US"/>
        </a:p>
      </dgm:t>
    </dgm:pt>
    <dgm:pt modelId="{50EFBBBE-C56B-4B79-B143-44C8637DBF75}" type="pres">
      <dgm:prSet presAssocID="{B72BBC21-D1DD-49DD-A52D-8C59331B901A}" presName="compositeShape" presStyleCnt="0">
        <dgm:presLayoutVars>
          <dgm:chMax val="7"/>
          <dgm:dir/>
          <dgm:resizeHandles val="exact"/>
        </dgm:presLayoutVars>
      </dgm:prSet>
      <dgm:spPr/>
    </dgm:pt>
    <dgm:pt modelId="{5E88A827-175A-466B-9C9B-79F5DE352FF8}" type="pres">
      <dgm:prSet presAssocID="{B72BBC21-D1DD-49DD-A52D-8C59331B901A}" presName="wedge1" presStyleLbl="node1" presStyleIdx="0" presStyleCnt="4" custLinFactNeighborX="8450" custLinFactNeighborY="-2218"/>
      <dgm:spPr/>
    </dgm:pt>
    <dgm:pt modelId="{5998084E-4B80-46C6-B814-E96E2C64BA6B}" type="pres">
      <dgm:prSet presAssocID="{B72BBC21-D1DD-49DD-A52D-8C59331B901A}" presName="wedge1Tx" presStyleLbl="node1" presStyleIdx="0" presStyleCnt="4">
        <dgm:presLayoutVars>
          <dgm:chMax val="0"/>
          <dgm:chPref val="0"/>
          <dgm:bulletEnabled val="1"/>
        </dgm:presLayoutVars>
      </dgm:prSet>
      <dgm:spPr/>
    </dgm:pt>
    <dgm:pt modelId="{13D83FA9-BE50-424B-98D7-0716D40C3F8A}" type="pres">
      <dgm:prSet presAssocID="{B72BBC21-D1DD-49DD-A52D-8C59331B901A}" presName="wedge2" presStyleLbl="node1" presStyleIdx="1" presStyleCnt="4"/>
      <dgm:spPr/>
    </dgm:pt>
    <dgm:pt modelId="{9D0F37FF-DD55-410E-8292-04D4270F92B5}" type="pres">
      <dgm:prSet presAssocID="{B72BBC21-D1DD-49DD-A52D-8C59331B901A}" presName="wedge2Tx" presStyleLbl="node1" presStyleIdx="1" presStyleCnt="4">
        <dgm:presLayoutVars>
          <dgm:chMax val="0"/>
          <dgm:chPref val="0"/>
          <dgm:bulletEnabled val="1"/>
        </dgm:presLayoutVars>
      </dgm:prSet>
      <dgm:spPr/>
    </dgm:pt>
    <dgm:pt modelId="{4C81F28A-C85B-4486-A167-EFEEB4A87EC9}" type="pres">
      <dgm:prSet presAssocID="{B72BBC21-D1DD-49DD-A52D-8C59331B901A}" presName="wedge3" presStyleLbl="node1" presStyleIdx="2" presStyleCnt="4"/>
      <dgm:spPr/>
    </dgm:pt>
    <dgm:pt modelId="{D92799C0-A9B3-48A3-9D1C-88848ECF2523}" type="pres">
      <dgm:prSet presAssocID="{B72BBC21-D1DD-49DD-A52D-8C59331B901A}" presName="wedge3Tx" presStyleLbl="node1" presStyleIdx="2" presStyleCnt="4">
        <dgm:presLayoutVars>
          <dgm:chMax val="0"/>
          <dgm:chPref val="0"/>
          <dgm:bulletEnabled val="1"/>
        </dgm:presLayoutVars>
      </dgm:prSet>
      <dgm:spPr/>
    </dgm:pt>
    <dgm:pt modelId="{1E2712CA-CAF3-4455-AEA2-9598E76993FB}" type="pres">
      <dgm:prSet presAssocID="{B72BBC21-D1DD-49DD-A52D-8C59331B901A}" presName="wedge4" presStyleLbl="node1" presStyleIdx="3" presStyleCnt="4"/>
      <dgm:spPr/>
    </dgm:pt>
    <dgm:pt modelId="{18EB919A-D6AB-4024-ADFC-C38CC343EA50}" type="pres">
      <dgm:prSet presAssocID="{B72BBC21-D1DD-49DD-A52D-8C59331B901A}" presName="wedge4Tx" presStyleLbl="node1" presStyleIdx="3" presStyleCnt="4">
        <dgm:presLayoutVars>
          <dgm:chMax val="0"/>
          <dgm:chPref val="0"/>
          <dgm:bulletEnabled val="1"/>
        </dgm:presLayoutVars>
      </dgm:prSet>
      <dgm:spPr/>
    </dgm:pt>
  </dgm:ptLst>
  <dgm:cxnLst>
    <dgm:cxn modelId="{BCFC1D1A-D13D-4FF7-8CFA-F3D5BFD45C06}" srcId="{B72BBC21-D1DD-49DD-A52D-8C59331B901A}" destId="{BFC965C3-D6BA-424C-B1C6-4C7BFAEBAEFC}" srcOrd="3" destOrd="0" parTransId="{6AB2121D-602A-4D2B-9929-3741558C8BA4}" sibTransId="{C36D0BD6-93D9-48C6-B020-5676B0B31B87}"/>
    <dgm:cxn modelId="{902D274A-DC2C-473F-86F7-A5575453DB51}" type="presOf" srcId="{B72BBC21-D1DD-49DD-A52D-8C59331B901A}" destId="{50EFBBBE-C56B-4B79-B143-44C8637DBF75}" srcOrd="0" destOrd="0" presId="urn:microsoft.com/office/officeart/2005/8/layout/chart3"/>
    <dgm:cxn modelId="{B6426A4C-1AA3-49C8-8419-AFDBE1C3F9BF}" type="presOf" srcId="{9BCBA159-252A-4717-8664-CED3C93F7356}" destId="{4C81F28A-C85B-4486-A167-EFEEB4A87EC9}" srcOrd="0" destOrd="0" presId="urn:microsoft.com/office/officeart/2005/8/layout/chart3"/>
    <dgm:cxn modelId="{B3165A72-2E25-4C6C-A4CC-FFE052BB3133}" type="presOf" srcId="{BFC965C3-D6BA-424C-B1C6-4C7BFAEBAEFC}" destId="{18EB919A-D6AB-4024-ADFC-C38CC343EA50}" srcOrd="1" destOrd="0" presId="urn:microsoft.com/office/officeart/2005/8/layout/chart3"/>
    <dgm:cxn modelId="{88D6767E-7232-4C2D-A347-B72146EC18FC}" type="presOf" srcId="{28A7D8CD-F307-4011-BAF2-7C6273E3C8F7}" destId="{5998084E-4B80-46C6-B814-E96E2C64BA6B}" srcOrd="1" destOrd="0" presId="urn:microsoft.com/office/officeart/2005/8/layout/chart3"/>
    <dgm:cxn modelId="{790CEF81-B27C-4CF3-87EB-A66EDB941968}" type="presOf" srcId="{6487F070-D216-4190-9263-E6E4A42B94F8}" destId="{9D0F37FF-DD55-410E-8292-04D4270F92B5}" srcOrd="1" destOrd="0" presId="urn:microsoft.com/office/officeart/2005/8/layout/chart3"/>
    <dgm:cxn modelId="{C31F93AB-C19F-4F0C-97C7-7CD6A427665A}" type="presOf" srcId="{6487F070-D216-4190-9263-E6E4A42B94F8}" destId="{13D83FA9-BE50-424B-98D7-0716D40C3F8A}" srcOrd="0" destOrd="0" presId="urn:microsoft.com/office/officeart/2005/8/layout/chart3"/>
    <dgm:cxn modelId="{3BC76DB8-1601-4374-A5F1-84F73BF50D7F}" srcId="{B72BBC21-D1DD-49DD-A52D-8C59331B901A}" destId="{6487F070-D216-4190-9263-E6E4A42B94F8}" srcOrd="1" destOrd="0" parTransId="{F601E6E9-09A7-418F-8624-738A56A33F75}" sibTransId="{81CA20B7-7B43-4F99-9441-54BA9E969F69}"/>
    <dgm:cxn modelId="{E014C5B8-2066-4BA5-A090-FAEAF6C53533}" type="presOf" srcId="{28A7D8CD-F307-4011-BAF2-7C6273E3C8F7}" destId="{5E88A827-175A-466B-9C9B-79F5DE352FF8}" srcOrd="0" destOrd="0" presId="urn:microsoft.com/office/officeart/2005/8/layout/chart3"/>
    <dgm:cxn modelId="{1B3B18BC-B49B-408B-AE27-03FA552D4B7E}" srcId="{B72BBC21-D1DD-49DD-A52D-8C59331B901A}" destId="{28A7D8CD-F307-4011-BAF2-7C6273E3C8F7}" srcOrd="0" destOrd="0" parTransId="{DE8430A0-5094-4EF7-A8CF-657E4D03E19C}" sibTransId="{339F59B1-62FC-4899-AC38-F93F357D372F}"/>
    <dgm:cxn modelId="{4A23C9C5-9338-4437-9015-D9350BAB1D2A}" srcId="{B72BBC21-D1DD-49DD-A52D-8C59331B901A}" destId="{9BCBA159-252A-4717-8664-CED3C93F7356}" srcOrd="2" destOrd="0" parTransId="{60441133-3348-470F-AA8C-80D43636ADDD}" sibTransId="{09974CD0-CFDA-4682-9195-4F0347955767}"/>
    <dgm:cxn modelId="{DA4912E3-A5EC-421E-9FF7-A63C707DBD87}" type="presOf" srcId="{9BCBA159-252A-4717-8664-CED3C93F7356}" destId="{D92799C0-A9B3-48A3-9D1C-88848ECF2523}" srcOrd="1" destOrd="0" presId="urn:microsoft.com/office/officeart/2005/8/layout/chart3"/>
    <dgm:cxn modelId="{2E8D17F9-3988-4D4E-8799-A31747CF21C7}" type="presOf" srcId="{BFC965C3-D6BA-424C-B1C6-4C7BFAEBAEFC}" destId="{1E2712CA-CAF3-4455-AEA2-9598E76993FB}" srcOrd="0" destOrd="0" presId="urn:microsoft.com/office/officeart/2005/8/layout/chart3"/>
    <dgm:cxn modelId="{0203031C-C4E3-46FF-9102-DEB2B1B94FA3}" type="presParOf" srcId="{50EFBBBE-C56B-4B79-B143-44C8637DBF75}" destId="{5E88A827-175A-466B-9C9B-79F5DE352FF8}" srcOrd="0" destOrd="0" presId="urn:microsoft.com/office/officeart/2005/8/layout/chart3"/>
    <dgm:cxn modelId="{FBC09519-EDCC-4F67-92F3-6EB79752856C}" type="presParOf" srcId="{50EFBBBE-C56B-4B79-B143-44C8637DBF75}" destId="{5998084E-4B80-46C6-B814-E96E2C64BA6B}" srcOrd="1" destOrd="0" presId="urn:microsoft.com/office/officeart/2005/8/layout/chart3"/>
    <dgm:cxn modelId="{17C4FC37-BF25-4452-9BF9-000417BC6F75}" type="presParOf" srcId="{50EFBBBE-C56B-4B79-B143-44C8637DBF75}" destId="{13D83FA9-BE50-424B-98D7-0716D40C3F8A}" srcOrd="2" destOrd="0" presId="urn:microsoft.com/office/officeart/2005/8/layout/chart3"/>
    <dgm:cxn modelId="{746A55B1-80B2-4DF0-BA61-72FE54671539}" type="presParOf" srcId="{50EFBBBE-C56B-4B79-B143-44C8637DBF75}" destId="{9D0F37FF-DD55-410E-8292-04D4270F92B5}" srcOrd="3" destOrd="0" presId="urn:microsoft.com/office/officeart/2005/8/layout/chart3"/>
    <dgm:cxn modelId="{7EBDBC84-FE05-4A11-BDA2-5F7E6315C263}" type="presParOf" srcId="{50EFBBBE-C56B-4B79-B143-44C8637DBF75}" destId="{4C81F28A-C85B-4486-A167-EFEEB4A87EC9}" srcOrd="4" destOrd="0" presId="urn:microsoft.com/office/officeart/2005/8/layout/chart3"/>
    <dgm:cxn modelId="{BBEDEFC2-1AE7-408F-AFB4-E7598B5BF96F}" type="presParOf" srcId="{50EFBBBE-C56B-4B79-B143-44C8637DBF75}" destId="{D92799C0-A9B3-48A3-9D1C-88848ECF2523}" srcOrd="5" destOrd="0" presId="urn:microsoft.com/office/officeart/2005/8/layout/chart3"/>
    <dgm:cxn modelId="{79F47275-762C-4A43-A817-CF3770CF2273}" type="presParOf" srcId="{50EFBBBE-C56B-4B79-B143-44C8637DBF75}" destId="{1E2712CA-CAF3-4455-AEA2-9598E76993FB}" srcOrd="6" destOrd="0" presId="urn:microsoft.com/office/officeart/2005/8/layout/chart3"/>
    <dgm:cxn modelId="{735B6E62-DD65-40F6-A6B2-6DA4817B6A0E}" type="presParOf" srcId="{50EFBBBE-C56B-4B79-B143-44C8637DBF75}" destId="{18EB919A-D6AB-4024-ADFC-C38CC343EA50}"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76B781-CE05-4B0A-B346-8BC2F9979713}"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zh-TW" altLang="en-US"/>
        </a:p>
      </dgm:t>
    </dgm:pt>
    <dgm:pt modelId="{05B7DB3F-1D25-4666-ADF1-40CC5978D486}">
      <dgm:prSet phldrT="[文字]"/>
      <dgm:spPr/>
      <dgm:t>
        <a:bodyPr/>
        <a:lstStyle/>
        <a:p>
          <a:r>
            <a:rPr lang="en-US" altLang="zh-TW" dirty="0"/>
            <a:t>Agent</a:t>
          </a:r>
          <a:endParaRPr lang="zh-TW" altLang="en-US" dirty="0"/>
        </a:p>
      </dgm:t>
    </dgm:pt>
    <dgm:pt modelId="{CFA93446-424D-4308-A3CE-DE3B93894787}" type="parTrans" cxnId="{52B0D95F-AF27-4021-AE2B-8167F299B704}">
      <dgm:prSet/>
      <dgm:spPr/>
      <dgm:t>
        <a:bodyPr/>
        <a:lstStyle/>
        <a:p>
          <a:endParaRPr lang="zh-TW" altLang="en-US"/>
        </a:p>
      </dgm:t>
    </dgm:pt>
    <dgm:pt modelId="{BBE10155-FE1A-4DD0-B27E-901AAE5BE28F}" type="sibTrans" cxnId="{52B0D95F-AF27-4021-AE2B-8167F299B704}">
      <dgm:prSet/>
      <dgm:spPr/>
      <dgm:t>
        <a:bodyPr/>
        <a:lstStyle/>
        <a:p>
          <a:endParaRPr lang="zh-TW" altLang="en-US"/>
        </a:p>
      </dgm:t>
    </dgm:pt>
    <dgm:pt modelId="{60AD3642-BB6D-4B64-8096-F1378F2ABDF7}">
      <dgm:prSet phldrT="[文字]"/>
      <dgm:spPr/>
      <dgm:t>
        <a:bodyPr/>
        <a:lstStyle/>
        <a:p>
          <a:r>
            <a:rPr lang="en-US" altLang="zh-TW" dirty="0"/>
            <a:t>Principal</a:t>
          </a:r>
          <a:endParaRPr lang="zh-TW" altLang="en-US" dirty="0"/>
        </a:p>
      </dgm:t>
    </dgm:pt>
    <dgm:pt modelId="{FF01D2BB-FF58-447D-86C9-729BE52F2EC4}" type="parTrans" cxnId="{B3A8F809-0A5F-4AF2-828C-AB9AA2CEAC5B}">
      <dgm:prSet/>
      <dgm:spPr/>
      <dgm:t>
        <a:bodyPr/>
        <a:lstStyle/>
        <a:p>
          <a:endParaRPr lang="zh-TW" altLang="en-US"/>
        </a:p>
      </dgm:t>
    </dgm:pt>
    <dgm:pt modelId="{C3A62120-5D15-4F25-A06A-3D3C5F2EDC98}" type="sibTrans" cxnId="{B3A8F809-0A5F-4AF2-828C-AB9AA2CEAC5B}">
      <dgm:prSet/>
      <dgm:spPr/>
      <dgm:t>
        <a:bodyPr/>
        <a:lstStyle/>
        <a:p>
          <a:endParaRPr lang="zh-TW" altLang="en-US"/>
        </a:p>
      </dgm:t>
    </dgm:pt>
    <dgm:pt modelId="{72DEDBB2-AC2F-4475-A4B3-9C2CBE7E8BDF}" type="pres">
      <dgm:prSet presAssocID="{6B76B781-CE05-4B0A-B346-8BC2F9979713}" presName="outerComposite" presStyleCnt="0">
        <dgm:presLayoutVars>
          <dgm:chMax val="2"/>
          <dgm:animLvl val="lvl"/>
          <dgm:resizeHandles val="exact"/>
        </dgm:presLayoutVars>
      </dgm:prSet>
      <dgm:spPr/>
    </dgm:pt>
    <dgm:pt modelId="{7451B193-0D80-494B-ADA5-92F45EF443DD}" type="pres">
      <dgm:prSet presAssocID="{6B76B781-CE05-4B0A-B346-8BC2F9979713}" presName="dummyMaxCanvas" presStyleCnt="0"/>
      <dgm:spPr/>
    </dgm:pt>
    <dgm:pt modelId="{7FDF1164-21A5-4945-BB1D-A2321B1446E4}" type="pres">
      <dgm:prSet presAssocID="{6B76B781-CE05-4B0A-B346-8BC2F9979713}" presName="parentComposite" presStyleCnt="0"/>
      <dgm:spPr/>
    </dgm:pt>
    <dgm:pt modelId="{0B8CD38F-82CD-4F5A-B96D-F607B95D66AE}" type="pres">
      <dgm:prSet presAssocID="{6B76B781-CE05-4B0A-B346-8BC2F9979713}" presName="parent1" presStyleLbl="alignAccFollowNode1" presStyleIdx="0" presStyleCnt="4" custScaleX="320344" custLinFactX="-10176" custLinFactY="100000" custLinFactNeighborX="-100000" custLinFactNeighborY="168336">
        <dgm:presLayoutVars>
          <dgm:chMax val="4"/>
        </dgm:presLayoutVars>
      </dgm:prSet>
      <dgm:spPr/>
    </dgm:pt>
    <dgm:pt modelId="{7198D000-4B53-4263-B6C7-B32E96035ADC}" type="pres">
      <dgm:prSet presAssocID="{6B76B781-CE05-4B0A-B346-8BC2F9979713}" presName="parent2" presStyleLbl="alignAccFollowNode1" presStyleIdx="1" presStyleCnt="4" custScaleX="303321" custLinFactX="67175" custLinFactY="100000" custLinFactNeighborX="100000" custLinFactNeighborY="167187">
        <dgm:presLayoutVars>
          <dgm:chMax val="4"/>
        </dgm:presLayoutVars>
      </dgm:prSet>
      <dgm:spPr/>
    </dgm:pt>
    <dgm:pt modelId="{7715AF33-D045-4136-AC65-474F96564652}" type="pres">
      <dgm:prSet presAssocID="{6B76B781-CE05-4B0A-B346-8BC2F9979713}" presName="childrenComposite" presStyleCnt="0"/>
      <dgm:spPr/>
    </dgm:pt>
    <dgm:pt modelId="{7A66599F-7E9F-4507-B1E0-060277B88912}" type="pres">
      <dgm:prSet presAssocID="{6B76B781-CE05-4B0A-B346-8BC2F9979713}" presName="dummyMaxCanvas_ChildArea" presStyleCnt="0"/>
      <dgm:spPr/>
    </dgm:pt>
    <dgm:pt modelId="{23532BE9-50BA-4CFA-BB35-CD1E583B380E}" type="pres">
      <dgm:prSet presAssocID="{6B76B781-CE05-4B0A-B346-8BC2F9979713}" presName="fulcrum" presStyleLbl="alignAccFollowNode1" presStyleIdx="2" presStyleCnt="4" custScaleX="204640" custLinFactNeighborX="71289" custLinFactNeighborY="6144"/>
      <dgm:spPr/>
    </dgm:pt>
    <dgm:pt modelId="{9034C6E7-EDB7-4716-A6D1-32A5F15E8A33}" type="pres">
      <dgm:prSet presAssocID="{6B76B781-CE05-4B0A-B346-8BC2F9979713}" presName="balance_00" presStyleLbl="alignAccFollowNode1" presStyleIdx="3" presStyleCnt="4" custScaleX="311220" custScaleY="105546" custLinFactNeighborX="11881" custLinFactNeighborY="15158">
        <dgm:presLayoutVars>
          <dgm:bulletEnabled val="1"/>
        </dgm:presLayoutVars>
      </dgm:prSet>
      <dgm:spPr/>
    </dgm:pt>
  </dgm:ptLst>
  <dgm:cxnLst>
    <dgm:cxn modelId="{B3A8F809-0A5F-4AF2-828C-AB9AA2CEAC5B}" srcId="{6B76B781-CE05-4B0A-B346-8BC2F9979713}" destId="{60AD3642-BB6D-4B64-8096-F1378F2ABDF7}" srcOrd="1" destOrd="0" parTransId="{FF01D2BB-FF58-447D-86C9-729BE52F2EC4}" sibTransId="{C3A62120-5D15-4F25-A06A-3D3C5F2EDC98}"/>
    <dgm:cxn modelId="{F56DBF16-425A-4AD7-9DCC-065AA021B4BF}" type="presOf" srcId="{60AD3642-BB6D-4B64-8096-F1378F2ABDF7}" destId="{7198D000-4B53-4263-B6C7-B32E96035ADC}" srcOrd="0" destOrd="0" presId="urn:microsoft.com/office/officeart/2005/8/layout/balance1"/>
    <dgm:cxn modelId="{52B0D95F-AF27-4021-AE2B-8167F299B704}" srcId="{6B76B781-CE05-4B0A-B346-8BC2F9979713}" destId="{05B7DB3F-1D25-4666-ADF1-40CC5978D486}" srcOrd="0" destOrd="0" parTransId="{CFA93446-424D-4308-A3CE-DE3B93894787}" sibTransId="{BBE10155-FE1A-4DD0-B27E-901AAE5BE28F}"/>
    <dgm:cxn modelId="{FDFF10A4-6B0E-411F-8BA5-0D9BC7F28AAD}" type="presOf" srcId="{05B7DB3F-1D25-4666-ADF1-40CC5978D486}" destId="{0B8CD38F-82CD-4F5A-B96D-F607B95D66AE}" srcOrd="0" destOrd="0" presId="urn:microsoft.com/office/officeart/2005/8/layout/balance1"/>
    <dgm:cxn modelId="{EEFE25B1-2647-4320-925B-25DA553172E4}" type="presOf" srcId="{6B76B781-CE05-4B0A-B346-8BC2F9979713}" destId="{72DEDBB2-AC2F-4475-A4B3-9C2CBE7E8BDF}" srcOrd="0" destOrd="0" presId="urn:microsoft.com/office/officeart/2005/8/layout/balance1"/>
    <dgm:cxn modelId="{4B81169B-A9EC-4402-A572-C052995A17EE}" type="presParOf" srcId="{72DEDBB2-AC2F-4475-A4B3-9C2CBE7E8BDF}" destId="{7451B193-0D80-494B-ADA5-92F45EF443DD}" srcOrd="0" destOrd="0" presId="urn:microsoft.com/office/officeart/2005/8/layout/balance1"/>
    <dgm:cxn modelId="{0EAAAD58-504D-462F-B2A3-631C9E00324F}" type="presParOf" srcId="{72DEDBB2-AC2F-4475-A4B3-9C2CBE7E8BDF}" destId="{7FDF1164-21A5-4945-BB1D-A2321B1446E4}" srcOrd="1" destOrd="0" presId="urn:microsoft.com/office/officeart/2005/8/layout/balance1"/>
    <dgm:cxn modelId="{D9525867-5F91-4B90-A2A8-6D49A7113949}" type="presParOf" srcId="{7FDF1164-21A5-4945-BB1D-A2321B1446E4}" destId="{0B8CD38F-82CD-4F5A-B96D-F607B95D66AE}" srcOrd="0" destOrd="0" presId="urn:microsoft.com/office/officeart/2005/8/layout/balance1"/>
    <dgm:cxn modelId="{8461F879-3DE7-415D-B868-E466A40A9879}" type="presParOf" srcId="{7FDF1164-21A5-4945-BB1D-A2321B1446E4}" destId="{7198D000-4B53-4263-B6C7-B32E96035ADC}" srcOrd="1" destOrd="0" presId="urn:microsoft.com/office/officeart/2005/8/layout/balance1"/>
    <dgm:cxn modelId="{C35D36EF-E5FA-455A-AE7D-4B69DFC0C3A2}" type="presParOf" srcId="{72DEDBB2-AC2F-4475-A4B3-9C2CBE7E8BDF}" destId="{7715AF33-D045-4136-AC65-474F96564652}" srcOrd="2" destOrd="0" presId="urn:microsoft.com/office/officeart/2005/8/layout/balance1"/>
    <dgm:cxn modelId="{B5F2E4FB-5EDF-4D90-8AEC-47069EA1B760}" type="presParOf" srcId="{7715AF33-D045-4136-AC65-474F96564652}" destId="{7A66599F-7E9F-4507-B1E0-060277B88912}" srcOrd="0" destOrd="0" presId="urn:microsoft.com/office/officeart/2005/8/layout/balance1"/>
    <dgm:cxn modelId="{8D6F5D54-CC2A-46A4-AFC7-44EE0EE67EEB}" type="presParOf" srcId="{7715AF33-D045-4136-AC65-474F96564652}" destId="{23532BE9-50BA-4CFA-BB35-CD1E583B380E}" srcOrd="1" destOrd="0" presId="urn:microsoft.com/office/officeart/2005/8/layout/balance1"/>
    <dgm:cxn modelId="{118C37D6-B337-4607-9668-7DC7DDCAB448}" type="presParOf" srcId="{7715AF33-D045-4136-AC65-474F96564652}" destId="{9034C6E7-EDB7-4716-A6D1-32A5F15E8A33}" srcOrd="2"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8A827-175A-466B-9C9B-79F5DE352FF8}">
      <dsp:nvSpPr>
        <dsp:cNvPr id="0" name=""/>
        <dsp:cNvSpPr/>
      </dsp:nvSpPr>
      <dsp:spPr>
        <a:xfrm>
          <a:off x="1906485" y="173547"/>
          <a:ext cx="3338304" cy="3338304"/>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altLang="zh-TW" sz="2200" kern="1200" dirty="0"/>
            <a:t>Salary</a:t>
          </a:r>
          <a:endParaRPr lang="zh-TW" altLang="en-US" sz="2200" kern="1200" dirty="0"/>
        </a:p>
      </dsp:txBody>
      <dsp:txXfrm>
        <a:off x="3613789" y="791133"/>
        <a:ext cx="1231993" cy="993543"/>
      </dsp:txXfrm>
    </dsp:sp>
    <dsp:sp modelId="{13D83FA9-BE50-424B-98D7-0716D40C3F8A}">
      <dsp:nvSpPr>
        <dsp:cNvPr id="0" name=""/>
        <dsp:cNvSpPr/>
      </dsp:nvSpPr>
      <dsp:spPr>
        <a:xfrm>
          <a:off x="1483712" y="388276"/>
          <a:ext cx="3338304" cy="3338304"/>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altLang="zh-TW" sz="2200" kern="1200" dirty="0"/>
            <a:t>Restricted stock</a:t>
          </a:r>
          <a:endParaRPr lang="zh-TW" altLang="en-US" sz="2200" kern="1200" dirty="0"/>
        </a:p>
      </dsp:txBody>
      <dsp:txXfrm>
        <a:off x="3212477" y="2117041"/>
        <a:ext cx="1231993" cy="993543"/>
      </dsp:txXfrm>
    </dsp:sp>
    <dsp:sp modelId="{4C81F28A-C85B-4486-A167-EFEEB4A87EC9}">
      <dsp:nvSpPr>
        <dsp:cNvPr id="0" name=""/>
        <dsp:cNvSpPr/>
      </dsp:nvSpPr>
      <dsp:spPr>
        <a:xfrm>
          <a:off x="1483712" y="388276"/>
          <a:ext cx="3338304" cy="3338304"/>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altLang="zh-TW" sz="2200" kern="1200" dirty="0"/>
            <a:t>Stock option</a:t>
          </a:r>
          <a:endParaRPr lang="zh-TW" altLang="en-US" sz="2200" kern="1200" dirty="0"/>
        </a:p>
      </dsp:txBody>
      <dsp:txXfrm>
        <a:off x="1861259" y="2117041"/>
        <a:ext cx="1231993" cy="993543"/>
      </dsp:txXfrm>
    </dsp:sp>
    <dsp:sp modelId="{1E2712CA-CAF3-4455-AEA2-9598E76993FB}">
      <dsp:nvSpPr>
        <dsp:cNvPr id="0" name=""/>
        <dsp:cNvSpPr/>
      </dsp:nvSpPr>
      <dsp:spPr>
        <a:xfrm>
          <a:off x="1483712" y="388276"/>
          <a:ext cx="3338304" cy="3338304"/>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altLang="zh-TW" sz="2200" kern="1200" dirty="0"/>
            <a:t>Bonus</a:t>
          </a:r>
          <a:endParaRPr lang="zh-TW" altLang="en-US" sz="2200" kern="1200" dirty="0"/>
        </a:p>
      </dsp:txBody>
      <dsp:txXfrm>
        <a:off x="1861259" y="1004273"/>
        <a:ext cx="1231993" cy="993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CD38F-82CD-4F5A-B96D-F607B95D66AE}">
      <dsp:nvSpPr>
        <dsp:cNvPr id="0" name=""/>
        <dsp:cNvSpPr/>
      </dsp:nvSpPr>
      <dsp:spPr>
        <a:xfrm>
          <a:off x="1744819" y="1732639"/>
          <a:ext cx="3723217" cy="64569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Agent</a:t>
          </a:r>
          <a:endParaRPr lang="zh-TW" altLang="en-US" sz="2800" kern="1200" dirty="0"/>
        </a:p>
      </dsp:txBody>
      <dsp:txXfrm>
        <a:off x="1763731" y="1751551"/>
        <a:ext cx="3685393" cy="607873"/>
      </dsp:txXfrm>
    </dsp:sp>
    <dsp:sp modelId="{7198D000-4B53-4263-B6C7-B32E96035ADC}">
      <dsp:nvSpPr>
        <dsp:cNvPr id="0" name=""/>
        <dsp:cNvSpPr/>
      </dsp:nvSpPr>
      <dsp:spPr>
        <a:xfrm>
          <a:off x="6746088" y="1725220"/>
          <a:ext cx="3525366" cy="64569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Principal</a:t>
          </a:r>
          <a:endParaRPr lang="zh-TW" altLang="en-US" sz="2800" kern="1200" dirty="0"/>
        </a:p>
      </dsp:txBody>
      <dsp:txXfrm>
        <a:off x="6765000" y="1744132"/>
        <a:ext cx="3487542" cy="607873"/>
      </dsp:txXfrm>
    </dsp:sp>
    <dsp:sp modelId="{23532BE9-50BA-4CFA-BB35-CD1E583B380E}">
      <dsp:nvSpPr>
        <dsp:cNvPr id="0" name=""/>
        <dsp:cNvSpPr/>
      </dsp:nvSpPr>
      <dsp:spPr>
        <a:xfrm>
          <a:off x="5526625" y="2744215"/>
          <a:ext cx="991016" cy="484273"/>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34C6E7-EDB7-4716-A6D1-32A5F15E8A33}">
      <dsp:nvSpPr>
        <dsp:cNvPr id="0" name=""/>
        <dsp:cNvSpPr/>
      </dsp:nvSpPr>
      <dsp:spPr>
        <a:xfrm>
          <a:off x="1500652" y="2565777"/>
          <a:ext cx="9042933" cy="2071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3520" units="cm"/>
          <inkml:channel name="Y" type="integer" max="1080" units="cm"/>
          <inkml:channel name="T" type="integer" max="2.14748E9" units="dev"/>
        </inkml:traceFormat>
        <inkml:channelProperties>
          <inkml:channelProperty channel="X" name="resolution" value="102.32558" units="1/cm"/>
          <inkml:channelProperty channel="Y" name="resolution" value="55.6701" units="1/cm"/>
          <inkml:channelProperty channel="T" name="resolution" value="1" units="1/dev"/>
        </inkml:channelProperties>
      </inkml:inkSource>
      <inkml:timestamp xml:id="ts0" timeString="2020-06-10T14:14:16.374"/>
    </inkml:context>
    <inkml:brush xml:id="br0">
      <inkml:brushProperty name="width" value="0.05292" units="cm"/>
      <inkml:brushProperty name="height" value="0.05292" units="cm"/>
      <inkml:brushProperty name="color" value="#FF0000"/>
    </inkml:brush>
  </inkml:definitions>
  <inkml:trace contextRef="#ctx0" brushRef="#br0">14164 5468 0,'0'-18'15,"-18"1"79,-17 17-78,17 35-1,1-35-15,17 18 16,-18 17-16,18-17 16,-35 17-16,35-17 15,-18 17 1,18 0-16,0-17 15,-17-1-15,17 1 16,-18 0-16,18 17 16,0-17-1,-18 17-15,1 0 16,-1-17-16,18 17 16,-35 0-16,35-17 15,-18 17 1,18-17-16,-17 17 15,-1-17-15,18 17 16,-18 0 0,1 1-16,17-19 15,-18 19-15,0-1 16,1-18-16,17 19 16,0-19-16,0 1 15,-18 0-15,0 17 16,18-17-16,-17-1 15,-1 18-15,18-17 16,-35 53-16,17-1 16,1-52-16,-1-1 15,18 1 1,0 17-16,-18-17 16,18 0-16,-35 17 15,35-17-15,-18-1 16,18 1-16,0 0 15,0-1-15,0 18 16,-17-17-16,-1 0 16,0-1-16,18 1 15,0 0-15,0 17 16,0-17 0,0-1-1,0 18-15,0-17 16,0 0-1,0-1-15,0 1 16,0 0-16,0 17 16,0-17-16,0-1 31,0 18-15,0-17-1,18-18 1,-18 18-16,0-1 15,18 1-15,-18 0 16,0-1-16,17 1 16,1 0-1,-18-1-15,18 36 16,-1-35 0,1-18-1,-18 17 1,18 19-16,-1-36 15,1 35 1,-1 0-16,1-35 16,0 18-16,-1 0 15,1-1-15,0-17 16,-18 18-16,35-1 16,-17-17-1,-1 36-15,1-19 16,17-17-1,0 0 1,18 18-16,-53 0 16,53-1-16,-53 1 15,53-18-15,-18 18 16,-17-18-16,35 35 16,-35-35-16,17 17 15,35 1-15,-52-18 16,35 35-16,-18-35 15,1 18-15,-19 0 32,1-18 46,17 17-78,0 1 15,-17 0-15,0-18 16,-1 0-16,1 17 16,17-17-16,1 18 15,-1-18 1,0 18-16,0-1 16,1-17-16,-1 0 15,0 18-15,18-18 16,18 53-16,-18-53 15,17 17-15,1 1 16,-1 0-16,1-1 16,-1 19-1,-17-36-15,35 17 16,-52 1-16,17-18 16,53 35-16,-36-35 15,-35 0-15,1 18 16,34-18-1,1 17-15,-54-17 0,54 0 16,-1 18-16,19-18 16,-19 35-1,1-35-15,-36 18 16,53-18-16,-17 18 16,-18-18-16,17 0 15,18 17-15,-17-17 16,17 35-16,-17-35 15,-36 18-15,53 0 16,-17-18-16,17 0 16,35 17-16,1 1 15,-1 17 1,1-35-16,-1 18 16,1-18-16,52 18 15,-17-1-15,-18-17 16,18 53-16,17-53 15,-35 18-15,53-1 16,-53 19-16,54-1 0,-54-17 16,35 17-1,-53-35-15,36 18 16,18 17-16,-89-35 16,35 0-16,-35 0 15,18 35-15,-88-35 16,35 0-16,17 0 15,-52 0-15,53 18 16,-18-18-16,-1 0 16,19 35-1,-18-35-15,-18 0 16,53 18-16,-35-18 16,53 17-16,-35 1 15,35 0-15,-71-1 16,18-17-16,17 18 15,-17-18-15,0 17 16,0-17-16,35 36 16,-35-19-16,35-17 15,18 18 1,18 35-16,-71-53 16,70 35-16,1-35 15,-1 36-15,-35-19 16,18 36-16,-35-35 15,17-18-15,18 17 16,-18 1-16,106 35 16,-141-53-1,53 18-15,-89-1 16,18-17 0,1 0-16,-1 0 15,0 18-15,1-1 16,-1-17-16,0 0 15,-17 0-15,17 0 16,-17 0-16,17 0 16,0 0-16,-17 0 15,17 0 1,18 0-16,0 0 16,-35 0-16,35 18 15,-1-18-15,-16 18 0,34-18 16,-17 0-16,18 0 15,-18 0-15,0 0 16,0 0-16,-18 0 16,18 0-16,0 0 15,-36 0 1,54 0-16,-1 0 16,1 35-16,52-17 15,-70-1-15,0 1 16,0-18-16,-35 0 15,17 0-15,0 0 16,18 35-16,-17-35 16,16 0-16,19 0 15,-36 18 1,1-18-16,-1 0 16,-17 0-1,17 0-15,18 0 16,-18 17-16,36 1 15,-1-18-15,1 35 16,-18-17-16,-18 0 16,53-18-16,-53 0 15,36 0 1,-1 0-16,-34 35 16,17-35-16,-36 0 15,19 18-15,-19-18 16,1 0-16,17 0 15,36 0-15,-1 0 16,18 17-16,-17 1 16,52 17-16,1 0 15,-71 1 1,35-36-16,35 17 16,1 1-16,-36 0 15,0-18-15,-52 17 16,34-17-16,-52 0 15,35 18-15,0-18 16,17 35-16,-52-35 16,35 18-16,-18-18 15,-17 0-15,-1 0 16,36 0 0,0 0-16,-18 17 0,54-17 15,-1 53-15,18-35 16,-53-18-16,52 18 15,19 35-15,-54-36 16,19 1-16,-36-1 16,35 19-16,-35-19 15,0-17 1,-36 18-16,89 0 16,-88-18-1,35 35-15,0-35 16,-36 18-16,1-18 15,17 17 1,-17-17 0,-1 0-1,1 36-15,17-36 16,18 17-16,-35 1 16,-1-18-1,36 17-15,-35 1 16,35-18-16,-18 18 15,0-1-15,36-17 16,-53 0-16,-1 18 16,36-18-16,-17 35 15,16-35-15,1 0 16,18 18 0,-36-18-16,36 18 15,-1-18-15,-17 0 16,18 17-16,35 1 15,-36-1-15,-17-17 16,18 18-16,-36-18 16,18 18-16,-36-18 31,1 0-15,0 0-16,-1 0 15,1-18-15,-18 0 16,18 18-16,35-52 15,-53 34-15,35 0 16,18-35 0,-53 36-16,70-19 15,-52 19-15,0-18 16,17-18-16,-17 17 16,34-34-16,-34 34 15,0-34-15,17 17 16,0-18-16,-17 1 15,17-1-15,-17 54 16,-1-54-16,-17 36 16,18-36-16,0 1 15,-1-1 1,-17 54-16,0-54 16,0 0-16,0 19 15,0-1-15,0-18 16,0 1-16,0 52 15,0-70-15,0 35 16,0-18-16,0-17 16,0 53-16,18-36 15,-18-17 1,18 17-16,17-34 16,0-19-16,-35 18 15,0 0-15,18-35 16,-1-17-16,19 34 15,-36-52-15,35 17 16,-17-35-16,-18 70 16,0-52-16,0 53 15,0-18 1,0-18-16,0 71 16,0-54-16,0 37 15,0 16-15,0 1 0,0 18 16,0-19-16,0 37 15,0-19-15,0-17 16,0 0-16,0-1 16,0 19-1,0-18-15,0 17 16,-18-17-16,18 17 16,-35-17-16,17 18 15,18-19-15,-70-52 16,52 88-16,18-17 15,-53-36-15,53 71 16,-18-36-16,1-17 16,17 17-16,-18 1 15,-17-54 1,17 71-16,1-17 16,-1 17-16,-17-35 15,35 17-15,0-35 16,-18 54-16,-17-72 15,35 53-15,-36 19 16,36-1-16,0-18 16,-17 18-16,-1 36 15,1-54 1,17 36-16,-36-36 16,19 1-16,-1-19 15,0 19-15,18 35 16,-35-54-16,35 72 15,-35-107-15,35 107 16,-18-54-16,-17 18 16,35 18-16,0-18 15,0 35-15,-18-35 16,1 18 0,17 17-1,-36 1-15,36-1 16,0-17-16,-17 17 15,17 1-15,-18-1 16,18 0-16,-18-17 16,1 35 15,-1-18-15,18 1-16,-18-18 15,-34-18-15,34 35 16,-35-17-1,53 17-15,-18 0 16,-17 18-16,35-17 16,-35-1-1,-18-35-15,18 53 16,-1-17 0,1-19-16,-18 36 15,-17-17-15,-1-1 16,18 0-16,35 1 15,-34-1-15,16 18 16,19 0-16,-19-18 16,-17 18-16,1-17 15,-1 17 1,0 0-16,-36-35 16,19 35-16,-1 0 15,-17 0-15,35 0 16,-35 0-16,0 0 15,35 0-15,-35 0 16,-18 0-16,18 17 16,0-17-16,-36 0 15,1 18-15,-1 52 16,54-52 0,-36 0-16,70 17 15,-16-35-15,-37 0 16,19 18-16,-18-18 0,-36 17 15,1 1-15,-89-18 16,106 70-16,-88-70 16,18 18-16,-18 0 15,53 35-15,-18-36 16,0 1 0,18 0-16,-18-18 15,18 52-15,-53-34 16,53 0-16,-71 17 15,1 0-15,-1 1 16,36-19-16,-1-17 16,-87 71-16,87-71 15,-17 53-15,-211 17 16,246-52 0,-18 0-16,19 17 15,-19-35-15,18 53 16,-17-18-16,17-17 15,-17 17-15,17 0 16,-17-35-16,52 18 16,-52-1-16,17 36 15,36-35-15,-54 0 16,54-18 0,-1 17-16,-52 36 15,70-18-15,-17-17 16,-1 35-16,-35-18 15,18-17-15,18-18 16,-177 71-16,88-54 16,107 18-16,-1-35 15,0 36-15,18-36 16,-18 17-16,-71 1 16,54 0-1,0-18-15,-1 53 16,-17-36-16,17-17 15,54 18-15,-36 35 16,53-53-16,-35 53 16,35-53-16,-53 53 15,36-53-15,-19 17 16,19-17 0,-36 35-16,18 1 15,35-19-15,-53 1 16,18 0-16,-18 17 15,18-17-15,-18 35 16,0-18-16,18-18 16,35 1-16,-53 35 15,53-35-15,-17-1 16,17 19 0,0-1-16,18-18 15,-1 1-15,-69 35 16,105-35-16,-53-18 15,-18 53-15,53-36 16,-52 18-16,17 1 16,18-19-16,-89 54 15,107-53-15,-19-1 16,-34 19 0,35-19-16,-18 1 15,35-1-15,-35 19 16,18-19-16,-18 1 15,35 0-15,-88 35 16,89-53-16,-54 35 16,36-18-16,0 1 15,-18 0-15,17 35 16,1-36-16,-18 36 16,0-18-1,36-35-15,-19 18 16,1 17-16,0-35 15,0 36-15,-18-19 16,35 1-16,-17 0 16,17-1-16,-17 1 15,17-18-15,1 18 16,-1-1 0,-17 1-1,17-1-15,0-17 31,-35 18-31,53 0 16,-17-1 0,-18 1-16,17-18 15,0 18 1,1-1 0,-19 1-16,19-18 15,-1 18-15,0-18 16,-17 17-16,17-17 15,1 18-15,-1-18 16,1 17-16,-19 19 16,19-36-16,-1 17 15,0-17 1,1 0-16,17 18 16,-18 0-16,0-1 31,1-17 0,17 36 16,-18-19-47,18 1 78,0 17-47,0-17 47,-17 17-15,17-17-32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9518A-AF4A-464A-9544-C1E06FC1873E}" type="datetimeFigureOut">
              <a:rPr lang="zh-TW" altLang="en-US" smtClean="0"/>
              <a:t>2020/10/6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3CAA09-0B3D-42DF-9AEA-5C92662E8FE4}" type="slidenum">
              <a:rPr lang="zh-TW" altLang="en-US" smtClean="0"/>
              <a:t>‹#›</a:t>
            </a:fld>
            <a:endParaRPr lang="zh-TW" altLang="en-US"/>
          </a:p>
        </p:txBody>
      </p:sp>
    </p:spTree>
    <p:extLst>
      <p:ext uri="{BB962C8B-B14F-4D97-AF65-F5344CB8AC3E}">
        <p14:creationId xmlns:p14="http://schemas.microsoft.com/office/powerpoint/2010/main" val="1572236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Assume no cost to the firm</a:t>
            </a:r>
            <a:endParaRPr lang="zh-TW" altLang="en-US" dirty="0"/>
          </a:p>
        </p:txBody>
      </p:sp>
      <p:sp>
        <p:nvSpPr>
          <p:cNvPr id="4" name="投影片編號版面配置區 3"/>
          <p:cNvSpPr>
            <a:spLocks noGrp="1"/>
          </p:cNvSpPr>
          <p:nvPr>
            <p:ph type="sldNum" sz="quarter" idx="5"/>
          </p:nvPr>
        </p:nvSpPr>
        <p:spPr/>
        <p:txBody>
          <a:bodyPr/>
          <a:lstStyle/>
          <a:p>
            <a:fld id="{7A3CAA09-0B3D-42DF-9AEA-5C92662E8FE4}" type="slidenum">
              <a:rPr lang="zh-TW" altLang="en-US" smtClean="0"/>
              <a:t>22</a:t>
            </a:fld>
            <a:endParaRPr lang="zh-TW" altLang="en-US"/>
          </a:p>
        </p:txBody>
      </p:sp>
    </p:spTree>
    <p:extLst>
      <p:ext uri="{BB962C8B-B14F-4D97-AF65-F5344CB8AC3E}">
        <p14:creationId xmlns:p14="http://schemas.microsoft.com/office/powerpoint/2010/main" val="291961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A24044-BE8F-4BDC-8246-9510C95902E4}"/>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C3DD648E-7212-4F9C-A01C-87A927311F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7FD60F12-A46E-4A71-968E-19A45CBB6059}"/>
              </a:ext>
            </a:extLst>
          </p:cNvPr>
          <p:cNvSpPr>
            <a:spLocks noGrp="1"/>
          </p:cNvSpPr>
          <p:nvPr>
            <p:ph type="dt" sz="half" idx="10"/>
          </p:nvPr>
        </p:nvSpPr>
        <p:spPr/>
        <p:txBody>
          <a:bodyPr/>
          <a:lstStyle/>
          <a:p>
            <a:fld id="{12448324-DF21-4E00-B724-78EAEF7255AD}" type="datetimeFigureOut">
              <a:rPr lang="zh-TW" altLang="en-US" smtClean="0"/>
              <a:t>2020/10/6</a:t>
            </a:fld>
            <a:endParaRPr lang="zh-TW" altLang="en-US"/>
          </a:p>
        </p:txBody>
      </p:sp>
      <p:sp>
        <p:nvSpPr>
          <p:cNvPr id="5" name="頁尾版面配置區 4">
            <a:extLst>
              <a:ext uri="{FF2B5EF4-FFF2-40B4-BE49-F238E27FC236}">
                <a16:creationId xmlns:a16="http://schemas.microsoft.com/office/drawing/2014/main" id="{F08C463B-BD05-4128-A210-EF2A3F5CC1F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72963F9-F8D3-4ABE-9FB0-B5EA9252576E}"/>
              </a:ext>
            </a:extLst>
          </p:cNvPr>
          <p:cNvSpPr>
            <a:spLocks noGrp="1"/>
          </p:cNvSpPr>
          <p:nvPr>
            <p:ph type="sldNum" sz="quarter" idx="12"/>
          </p:nvPr>
        </p:nvSpPr>
        <p:spPr/>
        <p:txBody>
          <a:bodyPr/>
          <a:lstStyle/>
          <a:p>
            <a:fld id="{6FC94DBF-9B7C-4E2C-B14C-3AD6D87F00E8}" type="slidenum">
              <a:rPr lang="zh-TW" altLang="en-US" smtClean="0"/>
              <a:t>‹#›</a:t>
            </a:fld>
            <a:endParaRPr lang="zh-TW" altLang="en-US"/>
          </a:p>
        </p:txBody>
      </p:sp>
    </p:spTree>
    <p:extLst>
      <p:ext uri="{BB962C8B-B14F-4D97-AF65-F5344CB8AC3E}">
        <p14:creationId xmlns:p14="http://schemas.microsoft.com/office/powerpoint/2010/main" val="354634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A80FE6-597A-493B-B3C9-4FA5BBE4FA30}"/>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3C72380F-2CCB-4023-A71B-08574676558E}"/>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353675C-460F-4036-ACB3-268132BEB3D5}"/>
              </a:ext>
            </a:extLst>
          </p:cNvPr>
          <p:cNvSpPr>
            <a:spLocks noGrp="1"/>
          </p:cNvSpPr>
          <p:nvPr>
            <p:ph type="dt" sz="half" idx="10"/>
          </p:nvPr>
        </p:nvSpPr>
        <p:spPr/>
        <p:txBody>
          <a:bodyPr/>
          <a:lstStyle/>
          <a:p>
            <a:fld id="{12448324-DF21-4E00-B724-78EAEF7255AD}" type="datetimeFigureOut">
              <a:rPr lang="zh-TW" altLang="en-US" smtClean="0"/>
              <a:t>2020/10/6</a:t>
            </a:fld>
            <a:endParaRPr lang="zh-TW" altLang="en-US"/>
          </a:p>
        </p:txBody>
      </p:sp>
      <p:sp>
        <p:nvSpPr>
          <p:cNvPr id="5" name="頁尾版面配置區 4">
            <a:extLst>
              <a:ext uri="{FF2B5EF4-FFF2-40B4-BE49-F238E27FC236}">
                <a16:creationId xmlns:a16="http://schemas.microsoft.com/office/drawing/2014/main" id="{2F401FED-13BC-4757-B7B7-F6666060736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F6D2871-B422-4ACE-8E5A-047AA6F1F6E9}"/>
              </a:ext>
            </a:extLst>
          </p:cNvPr>
          <p:cNvSpPr>
            <a:spLocks noGrp="1"/>
          </p:cNvSpPr>
          <p:nvPr>
            <p:ph type="sldNum" sz="quarter" idx="12"/>
          </p:nvPr>
        </p:nvSpPr>
        <p:spPr/>
        <p:txBody>
          <a:bodyPr/>
          <a:lstStyle/>
          <a:p>
            <a:fld id="{6FC94DBF-9B7C-4E2C-B14C-3AD6D87F00E8}" type="slidenum">
              <a:rPr lang="zh-TW" altLang="en-US" smtClean="0"/>
              <a:t>‹#›</a:t>
            </a:fld>
            <a:endParaRPr lang="zh-TW" altLang="en-US"/>
          </a:p>
        </p:txBody>
      </p:sp>
    </p:spTree>
    <p:extLst>
      <p:ext uri="{BB962C8B-B14F-4D97-AF65-F5344CB8AC3E}">
        <p14:creationId xmlns:p14="http://schemas.microsoft.com/office/powerpoint/2010/main" val="398126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042D67C2-AF43-4485-90B2-01FA960BA4D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7CA800CD-27A1-4D42-A384-51AC02D40472}"/>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E6D4540-5A40-4CD4-B354-C1102F92B8A6}"/>
              </a:ext>
            </a:extLst>
          </p:cNvPr>
          <p:cNvSpPr>
            <a:spLocks noGrp="1"/>
          </p:cNvSpPr>
          <p:nvPr>
            <p:ph type="dt" sz="half" idx="10"/>
          </p:nvPr>
        </p:nvSpPr>
        <p:spPr/>
        <p:txBody>
          <a:bodyPr/>
          <a:lstStyle/>
          <a:p>
            <a:fld id="{12448324-DF21-4E00-B724-78EAEF7255AD}" type="datetimeFigureOut">
              <a:rPr lang="zh-TW" altLang="en-US" smtClean="0"/>
              <a:t>2020/10/6</a:t>
            </a:fld>
            <a:endParaRPr lang="zh-TW" altLang="en-US"/>
          </a:p>
        </p:txBody>
      </p:sp>
      <p:sp>
        <p:nvSpPr>
          <p:cNvPr id="5" name="頁尾版面配置區 4">
            <a:extLst>
              <a:ext uri="{FF2B5EF4-FFF2-40B4-BE49-F238E27FC236}">
                <a16:creationId xmlns:a16="http://schemas.microsoft.com/office/drawing/2014/main" id="{D26CBF26-073B-4FC0-9893-462D4628D03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A3B2368-DE72-4CDD-A06D-0566ABC6EB0F}"/>
              </a:ext>
            </a:extLst>
          </p:cNvPr>
          <p:cNvSpPr>
            <a:spLocks noGrp="1"/>
          </p:cNvSpPr>
          <p:nvPr>
            <p:ph type="sldNum" sz="quarter" idx="12"/>
          </p:nvPr>
        </p:nvSpPr>
        <p:spPr/>
        <p:txBody>
          <a:bodyPr/>
          <a:lstStyle/>
          <a:p>
            <a:fld id="{6FC94DBF-9B7C-4E2C-B14C-3AD6D87F00E8}" type="slidenum">
              <a:rPr lang="zh-TW" altLang="en-US" smtClean="0"/>
              <a:t>‹#›</a:t>
            </a:fld>
            <a:endParaRPr lang="zh-TW" altLang="en-US"/>
          </a:p>
        </p:txBody>
      </p:sp>
    </p:spTree>
    <p:extLst>
      <p:ext uri="{BB962C8B-B14F-4D97-AF65-F5344CB8AC3E}">
        <p14:creationId xmlns:p14="http://schemas.microsoft.com/office/powerpoint/2010/main" val="238081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ABC6E04-8D55-4890-A07E-7FA5DC84B62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29612B1-F32A-4A28-A381-11AFCF0369FE}"/>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4EE73E8-6A4D-47F5-8109-8969B2C11D9C}"/>
              </a:ext>
            </a:extLst>
          </p:cNvPr>
          <p:cNvSpPr>
            <a:spLocks noGrp="1"/>
          </p:cNvSpPr>
          <p:nvPr>
            <p:ph type="dt" sz="half" idx="10"/>
          </p:nvPr>
        </p:nvSpPr>
        <p:spPr/>
        <p:txBody>
          <a:bodyPr/>
          <a:lstStyle/>
          <a:p>
            <a:fld id="{12448324-DF21-4E00-B724-78EAEF7255AD}" type="datetimeFigureOut">
              <a:rPr lang="zh-TW" altLang="en-US" smtClean="0"/>
              <a:t>2020/10/6</a:t>
            </a:fld>
            <a:endParaRPr lang="zh-TW" altLang="en-US"/>
          </a:p>
        </p:txBody>
      </p:sp>
      <p:sp>
        <p:nvSpPr>
          <p:cNvPr id="5" name="頁尾版面配置區 4">
            <a:extLst>
              <a:ext uri="{FF2B5EF4-FFF2-40B4-BE49-F238E27FC236}">
                <a16:creationId xmlns:a16="http://schemas.microsoft.com/office/drawing/2014/main" id="{514DE5C0-225F-45D7-9558-5FDB63BA140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AB4FBB7-6D04-4703-B4C9-154D9D210C54}"/>
              </a:ext>
            </a:extLst>
          </p:cNvPr>
          <p:cNvSpPr>
            <a:spLocks noGrp="1"/>
          </p:cNvSpPr>
          <p:nvPr>
            <p:ph type="sldNum" sz="quarter" idx="12"/>
          </p:nvPr>
        </p:nvSpPr>
        <p:spPr/>
        <p:txBody>
          <a:bodyPr/>
          <a:lstStyle/>
          <a:p>
            <a:fld id="{6FC94DBF-9B7C-4E2C-B14C-3AD6D87F00E8}" type="slidenum">
              <a:rPr lang="zh-TW" altLang="en-US" smtClean="0"/>
              <a:t>‹#›</a:t>
            </a:fld>
            <a:endParaRPr lang="zh-TW" altLang="en-US"/>
          </a:p>
        </p:txBody>
      </p:sp>
    </p:spTree>
    <p:extLst>
      <p:ext uri="{BB962C8B-B14F-4D97-AF65-F5344CB8AC3E}">
        <p14:creationId xmlns:p14="http://schemas.microsoft.com/office/powerpoint/2010/main" val="425694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59BA6C-0F22-4C42-ABCD-0FC528831B00}"/>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6EDE4CDA-6258-4A2E-9E53-B9F0E154DA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9C7F773A-50C0-413B-B948-28F492EA10C9}"/>
              </a:ext>
            </a:extLst>
          </p:cNvPr>
          <p:cNvSpPr>
            <a:spLocks noGrp="1"/>
          </p:cNvSpPr>
          <p:nvPr>
            <p:ph type="dt" sz="half" idx="10"/>
          </p:nvPr>
        </p:nvSpPr>
        <p:spPr/>
        <p:txBody>
          <a:bodyPr/>
          <a:lstStyle/>
          <a:p>
            <a:fld id="{12448324-DF21-4E00-B724-78EAEF7255AD}" type="datetimeFigureOut">
              <a:rPr lang="zh-TW" altLang="en-US" smtClean="0"/>
              <a:t>2020/10/6</a:t>
            </a:fld>
            <a:endParaRPr lang="zh-TW" altLang="en-US"/>
          </a:p>
        </p:txBody>
      </p:sp>
      <p:sp>
        <p:nvSpPr>
          <p:cNvPr id="5" name="頁尾版面配置區 4">
            <a:extLst>
              <a:ext uri="{FF2B5EF4-FFF2-40B4-BE49-F238E27FC236}">
                <a16:creationId xmlns:a16="http://schemas.microsoft.com/office/drawing/2014/main" id="{9757998B-05C4-4CBC-9DEB-9B2D603D470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D9A84ED-95FC-43D0-9F59-1AD5673882A9}"/>
              </a:ext>
            </a:extLst>
          </p:cNvPr>
          <p:cNvSpPr>
            <a:spLocks noGrp="1"/>
          </p:cNvSpPr>
          <p:nvPr>
            <p:ph type="sldNum" sz="quarter" idx="12"/>
          </p:nvPr>
        </p:nvSpPr>
        <p:spPr/>
        <p:txBody>
          <a:bodyPr/>
          <a:lstStyle/>
          <a:p>
            <a:fld id="{6FC94DBF-9B7C-4E2C-B14C-3AD6D87F00E8}" type="slidenum">
              <a:rPr lang="zh-TW" altLang="en-US" smtClean="0"/>
              <a:t>‹#›</a:t>
            </a:fld>
            <a:endParaRPr lang="zh-TW" altLang="en-US"/>
          </a:p>
        </p:txBody>
      </p:sp>
    </p:spTree>
    <p:extLst>
      <p:ext uri="{BB962C8B-B14F-4D97-AF65-F5344CB8AC3E}">
        <p14:creationId xmlns:p14="http://schemas.microsoft.com/office/powerpoint/2010/main" val="300761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4544D2C-5F30-4A16-9821-3E77F56FA782}"/>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15E5610-C201-4F0D-A9B0-A29FBBF24558}"/>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E5668489-878B-4817-809F-86D6DE003E17}"/>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290709D1-8218-4C3F-BB97-79209935AAFD}"/>
              </a:ext>
            </a:extLst>
          </p:cNvPr>
          <p:cNvSpPr>
            <a:spLocks noGrp="1"/>
          </p:cNvSpPr>
          <p:nvPr>
            <p:ph type="dt" sz="half" idx="10"/>
          </p:nvPr>
        </p:nvSpPr>
        <p:spPr/>
        <p:txBody>
          <a:bodyPr/>
          <a:lstStyle/>
          <a:p>
            <a:fld id="{12448324-DF21-4E00-B724-78EAEF7255AD}" type="datetimeFigureOut">
              <a:rPr lang="zh-TW" altLang="en-US" smtClean="0"/>
              <a:t>2020/10/6</a:t>
            </a:fld>
            <a:endParaRPr lang="zh-TW" altLang="en-US"/>
          </a:p>
        </p:txBody>
      </p:sp>
      <p:sp>
        <p:nvSpPr>
          <p:cNvPr id="6" name="頁尾版面配置區 5">
            <a:extLst>
              <a:ext uri="{FF2B5EF4-FFF2-40B4-BE49-F238E27FC236}">
                <a16:creationId xmlns:a16="http://schemas.microsoft.com/office/drawing/2014/main" id="{9655E6E3-10D8-4D97-8FE5-A37E32D673B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ADBDFA6-6199-4445-9D0C-46729C6D38AF}"/>
              </a:ext>
            </a:extLst>
          </p:cNvPr>
          <p:cNvSpPr>
            <a:spLocks noGrp="1"/>
          </p:cNvSpPr>
          <p:nvPr>
            <p:ph type="sldNum" sz="quarter" idx="12"/>
          </p:nvPr>
        </p:nvSpPr>
        <p:spPr/>
        <p:txBody>
          <a:bodyPr/>
          <a:lstStyle/>
          <a:p>
            <a:fld id="{6FC94DBF-9B7C-4E2C-B14C-3AD6D87F00E8}" type="slidenum">
              <a:rPr lang="zh-TW" altLang="en-US" smtClean="0"/>
              <a:t>‹#›</a:t>
            </a:fld>
            <a:endParaRPr lang="zh-TW" altLang="en-US"/>
          </a:p>
        </p:txBody>
      </p:sp>
    </p:spTree>
    <p:extLst>
      <p:ext uri="{BB962C8B-B14F-4D97-AF65-F5344CB8AC3E}">
        <p14:creationId xmlns:p14="http://schemas.microsoft.com/office/powerpoint/2010/main" val="268007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E0701C-E4B3-43E9-9531-94117BD009C5}"/>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768EDE84-C89A-4E4B-A938-581F4B6129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6014630B-EE94-4ECC-A38D-3D9A5B3C9A0F}"/>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C99FDAF8-02E7-4476-9F62-5F1549CEE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9E1A3783-9CAF-40F6-BB3D-1BCC924D035B}"/>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140188A-49DA-4D01-A263-9759EEAEEFAC}"/>
              </a:ext>
            </a:extLst>
          </p:cNvPr>
          <p:cNvSpPr>
            <a:spLocks noGrp="1"/>
          </p:cNvSpPr>
          <p:nvPr>
            <p:ph type="dt" sz="half" idx="10"/>
          </p:nvPr>
        </p:nvSpPr>
        <p:spPr/>
        <p:txBody>
          <a:bodyPr/>
          <a:lstStyle/>
          <a:p>
            <a:fld id="{12448324-DF21-4E00-B724-78EAEF7255AD}" type="datetimeFigureOut">
              <a:rPr lang="zh-TW" altLang="en-US" smtClean="0"/>
              <a:t>2020/10/6</a:t>
            </a:fld>
            <a:endParaRPr lang="zh-TW" altLang="en-US"/>
          </a:p>
        </p:txBody>
      </p:sp>
      <p:sp>
        <p:nvSpPr>
          <p:cNvPr id="8" name="頁尾版面配置區 7">
            <a:extLst>
              <a:ext uri="{FF2B5EF4-FFF2-40B4-BE49-F238E27FC236}">
                <a16:creationId xmlns:a16="http://schemas.microsoft.com/office/drawing/2014/main" id="{AB0B3CE9-8CE2-4AE5-9322-5286591F7D84}"/>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83A30580-D0A5-4ECF-8741-6CD9D586AFA9}"/>
              </a:ext>
            </a:extLst>
          </p:cNvPr>
          <p:cNvSpPr>
            <a:spLocks noGrp="1"/>
          </p:cNvSpPr>
          <p:nvPr>
            <p:ph type="sldNum" sz="quarter" idx="12"/>
          </p:nvPr>
        </p:nvSpPr>
        <p:spPr/>
        <p:txBody>
          <a:bodyPr/>
          <a:lstStyle/>
          <a:p>
            <a:fld id="{6FC94DBF-9B7C-4E2C-B14C-3AD6D87F00E8}" type="slidenum">
              <a:rPr lang="zh-TW" altLang="en-US" smtClean="0"/>
              <a:t>‹#›</a:t>
            </a:fld>
            <a:endParaRPr lang="zh-TW" altLang="en-US"/>
          </a:p>
        </p:txBody>
      </p:sp>
    </p:spTree>
    <p:extLst>
      <p:ext uri="{BB962C8B-B14F-4D97-AF65-F5344CB8AC3E}">
        <p14:creationId xmlns:p14="http://schemas.microsoft.com/office/powerpoint/2010/main" val="296679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A287BD-2FFF-4B71-AEBE-32E458C1E76D}"/>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D24A9A0D-358D-4354-B739-1AC01EB78B45}"/>
              </a:ext>
            </a:extLst>
          </p:cNvPr>
          <p:cNvSpPr>
            <a:spLocks noGrp="1"/>
          </p:cNvSpPr>
          <p:nvPr>
            <p:ph type="dt" sz="half" idx="10"/>
          </p:nvPr>
        </p:nvSpPr>
        <p:spPr/>
        <p:txBody>
          <a:bodyPr/>
          <a:lstStyle/>
          <a:p>
            <a:fld id="{12448324-DF21-4E00-B724-78EAEF7255AD}" type="datetimeFigureOut">
              <a:rPr lang="zh-TW" altLang="en-US" smtClean="0"/>
              <a:t>2020/10/6</a:t>
            </a:fld>
            <a:endParaRPr lang="zh-TW" altLang="en-US"/>
          </a:p>
        </p:txBody>
      </p:sp>
      <p:sp>
        <p:nvSpPr>
          <p:cNvPr id="4" name="頁尾版面配置區 3">
            <a:extLst>
              <a:ext uri="{FF2B5EF4-FFF2-40B4-BE49-F238E27FC236}">
                <a16:creationId xmlns:a16="http://schemas.microsoft.com/office/drawing/2014/main" id="{4418293B-A607-4B5B-9C48-060041123BCE}"/>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4F0C9AD8-76F1-486E-955C-C10FD8514105}"/>
              </a:ext>
            </a:extLst>
          </p:cNvPr>
          <p:cNvSpPr>
            <a:spLocks noGrp="1"/>
          </p:cNvSpPr>
          <p:nvPr>
            <p:ph type="sldNum" sz="quarter" idx="12"/>
          </p:nvPr>
        </p:nvSpPr>
        <p:spPr/>
        <p:txBody>
          <a:bodyPr/>
          <a:lstStyle/>
          <a:p>
            <a:fld id="{6FC94DBF-9B7C-4E2C-B14C-3AD6D87F00E8}" type="slidenum">
              <a:rPr lang="zh-TW" altLang="en-US" smtClean="0"/>
              <a:t>‹#›</a:t>
            </a:fld>
            <a:endParaRPr lang="zh-TW" altLang="en-US"/>
          </a:p>
        </p:txBody>
      </p:sp>
    </p:spTree>
    <p:extLst>
      <p:ext uri="{BB962C8B-B14F-4D97-AF65-F5344CB8AC3E}">
        <p14:creationId xmlns:p14="http://schemas.microsoft.com/office/powerpoint/2010/main" val="1811976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6D6E37E-C21A-4459-8FE2-3E6287C7C097}"/>
              </a:ext>
            </a:extLst>
          </p:cNvPr>
          <p:cNvSpPr>
            <a:spLocks noGrp="1"/>
          </p:cNvSpPr>
          <p:nvPr>
            <p:ph type="dt" sz="half" idx="10"/>
          </p:nvPr>
        </p:nvSpPr>
        <p:spPr/>
        <p:txBody>
          <a:bodyPr/>
          <a:lstStyle/>
          <a:p>
            <a:fld id="{12448324-DF21-4E00-B724-78EAEF7255AD}" type="datetimeFigureOut">
              <a:rPr lang="zh-TW" altLang="en-US" smtClean="0"/>
              <a:t>2020/10/6</a:t>
            </a:fld>
            <a:endParaRPr lang="zh-TW" altLang="en-US"/>
          </a:p>
        </p:txBody>
      </p:sp>
      <p:sp>
        <p:nvSpPr>
          <p:cNvPr id="3" name="頁尾版面配置區 2">
            <a:extLst>
              <a:ext uri="{FF2B5EF4-FFF2-40B4-BE49-F238E27FC236}">
                <a16:creationId xmlns:a16="http://schemas.microsoft.com/office/drawing/2014/main" id="{89A6767D-65E3-4FB9-AD59-7E6212216B08}"/>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DB7E4AA7-08A9-4C30-B544-D0554F66A759}"/>
              </a:ext>
            </a:extLst>
          </p:cNvPr>
          <p:cNvSpPr>
            <a:spLocks noGrp="1"/>
          </p:cNvSpPr>
          <p:nvPr>
            <p:ph type="sldNum" sz="quarter" idx="12"/>
          </p:nvPr>
        </p:nvSpPr>
        <p:spPr/>
        <p:txBody>
          <a:bodyPr/>
          <a:lstStyle/>
          <a:p>
            <a:fld id="{6FC94DBF-9B7C-4E2C-B14C-3AD6D87F00E8}" type="slidenum">
              <a:rPr lang="zh-TW" altLang="en-US" smtClean="0"/>
              <a:t>‹#›</a:t>
            </a:fld>
            <a:endParaRPr lang="zh-TW" altLang="en-US"/>
          </a:p>
        </p:txBody>
      </p:sp>
    </p:spTree>
    <p:extLst>
      <p:ext uri="{BB962C8B-B14F-4D97-AF65-F5344CB8AC3E}">
        <p14:creationId xmlns:p14="http://schemas.microsoft.com/office/powerpoint/2010/main" val="51560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949793-B431-4312-81A2-A8A452DE968B}"/>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061F17AF-02BD-4334-8082-DCFCB727F6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7220B67B-C59F-4198-82E9-C3DE9A658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42CBE439-90E5-4809-A533-A53FC9FC927C}"/>
              </a:ext>
            </a:extLst>
          </p:cNvPr>
          <p:cNvSpPr>
            <a:spLocks noGrp="1"/>
          </p:cNvSpPr>
          <p:nvPr>
            <p:ph type="dt" sz="half" idx="10"/>
          </p:nvPr>
        </p:nvSpPr>
        <p:spPr/>
        <p:txBody>
          <a:bodyPr/>
          <a:lstStyle/>
          <a:p>
            <a:fld id="{12448324-DF21-4E00-B724-78EAEF7255AD}" type="datetimeFigureOut">
              <a:rPr lang="zh-TW" altLang="en-US" smtClean="0"/>
              <a:t>2020/10/6</a:t>
            </a:fld>
            <a:endParaRPr lang="zh-TW" altLang="en-US"/>
          </a:p>
        </p:txBody>
      </p:sp>
      <p:sp>
        <p:nvSpPr>
          <p:cNvPr id="6" name="頁尾版面配置區 5">
            <a:extLst>
              <a:ext uri="{FF2B5EF4-FFF2-40B4-BE49-F238E27FC236}">
                <a16:creationId xmlns:a16="http://schemas.microsoft.com/office/drawing/2014/main" id="{6482B446-BBB3-4166-B871-0947C274EC9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C764120-7A95-4938-B8E4-696B60E890CE}"/>
              </a:ext>
            </a:extLst>
          </p:cNvPr>
          <p:cNvSpPr>
            <a:spLocks noGrp="1"/>
          </p:cNvSpPr>
          <p:nvPr>
            <p:ph type="sldNum" sz="quarter" idx="12"/>
          </p:nvPr>
        </p:nvSpPr>
        <p:spPr/>
        <p:txBody>
          <a:bodyPr/>
          <a:lstStyle/>
          <a:p>
            <a:fld id="{6FC94DBF-9B7C-4E2C-B14C-3AD6D87F00E8}" type="slidenum">
              <a:rPr lang="zh-TW" altLang="en-US" smtClean="0"/>
              <a:t>‹#›</a:t>
            </a:fld>
            <a:endParaRPr lang="zh-TW" altLang="en-US"/>
          </a:p>
        </p:txBody>
      </p:sp>
    </p:spTree>
    <p:extLst>
      <p:ext uri="{BB962C8B-B14F-4D97-AF65-F5344CB8AC3E}">
        <p14:creationId xmlns:p14="http://schemas.microsoft.com/office/powerpoint/2010/main" val="242255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90C492-142B-4E71-B77F-FA39807FE05D}"/>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2CECCAB3-90C5-4B77-9057-903B8724C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9B732627-586D-4C5B-B499-6DC0B0A0F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D9272E9E-42CE-4803-A86B-E24482363A3B}"/>
              </a:ext>
            </a:extLst>
          </p:cNvPr>
          <p:cNvSpPr>
            <a:spLocks noGrp="1"/>
          </p:cNvSpPr>
          <p:nvPr>
            <p:ph type="dt" sz="half" idx="10"/>
          </p:nvPr>
        </p:nvSpPr>
        <p:spPr/>
        <p:txBody>
          <a:bodyPr/>
          <a:lstStyle/>
          <a:p>
            <a:fld id="{12448324-DF21-4E00-B724-78EAEF7255AD}" type="datetimeFigureOut">
              <a:rPr lang="zh-TW" altLang="en-US" smtClean="0"/>
              <a:t>2020/10/6</a:t>
            </a:fld>
            <a:endParaRPr lang="zh-TW" altLang="en-US"/>
          </a:p>
        </p:txBody>
      </p:sp>
      <p:sp>
        <p:nvSpPr>
          <p:cNvPr id="6" name="頁尾版面配置區 5">
            <a:extLst>
              <a:ext uri="{FF2B5EF4-FFF2-40B4-BE49-F238E27FC236}">
                <a16:creationId xmlns:a16="http://schemas.microsoft.com/office/drawing/2014/main" id="{24724DF5-E8CA-46AF-B9C1-D9252B3A619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717C001-50D4-48A5-A865-9AB3489999B8}"/>
              </a:ext>
            </a:extLst>
          </p:cNvPr>
          <p:cNvSpPr>
            <a:spLocks noGrp="1"/>
          </p:cNvSpPr>
          <p:nvPr>
            <p:ph type="sldNum" sz="quarter" idx="12"/>
          </p:nvPr>
        </p:nvSpPr>
        <p:spPr/>
        <p:txBody>
          <a:bodyPr/>
          <a:lstStyle/>
          <a:p>
            <a:fld id="{6FC94DBF-9B7C-4E2C-B14C-3AD6D87F00E8}" type="slidenum">
              <a:rPr lang="zh-TW" altLang="en-US" smtClean="0"/>
              <a:t>‹#›</a:t>
            </a:fld>
            <a:endParaRPr lang="zh-TW" altLang="en-US"/>
          </a:p>
        </p:txBody>
      </p:sp>
    </p:spTree>
    <p:extLst>
      <p:ext uri="{BB962C8B-B14F-4D97-AF65-F5344CB8AC3E}">
        <p14:creationId xmlns:p14="http://schemas.microsoft.com/office/powerpoint/2010/main" val="12709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F91787B3-C49E-434B-9310-5699F7B666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3E317540-72D8-488E-B79A-BDE22D90EF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14184EE-E057-44F3-932E-2A2F9BE3D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48324-DF21-4E00-B724-78EAEF7255AD}" type="datetimeFigureOut">
              <a:rPr lang="zh-TW" altLang="en-US" smtClean="0"/>
              <a:t>2020/10/6</a:t>
            </a:fld>
            <a:endParaRPr lang="zh-TW" altLang="en-US"/>
          </a:p>
        </p:txBody>
      </p:sp>
      <p:sp>
        <p:nvSpPr>
          <p:cNvPr id="5" name="頁尾版面配置區 4">
            <a:extLst>
              <a:ext uri="{FF2B5EF4-FFF2-40B4-BE49-F238E27FC236}">
                <a16:creationId xmlns:a16="http://schemas.microsoft.com/office/drawing/2014/main" id="{DF2D92E5-2EE7-4B48-BB8D-95AF274FDB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A9B64BED-F7EB-4065-8143-418B31685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94DBF-9B7C-4E2C-B14C-3AD6D87F00E8}" type="slidenum">
              <a:rPr lang="zh-TW" altLang="en-US" smtClean="0"/>
              <a:t>‹#›</a:t>
            </a:fld>
            <a:endParaRPr lang="zh-TW" altLang="en-US"/>
          </a:p>
        </p:txBody>
      </p:sp>
    </p:spTree>
    <p:extLst>
      <p:ext uri="{BB962C8B-B14F-4D97-AF65-F5344CB8AC3E}">
        <p14:creationId xmlns:p14="http://schemas.microsoft.com/office/powerpoint/2010/main" val="2552075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14.png"/><Relationship Id="rId7" Type="http://schemas.openxmlformats.org/officeDocument/2006/relationships/image" Target="../media/image9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11.png"/></Relationships>
</file>

<file path=ppt/slides/_rels/slide2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emf"/></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95D09C-D4D0-4F13-B82C-983D94A41D51}"/>
              </a:ext>
            </a:extLst>
          </p:cNvPr>
          <p:cNvSpPr>
            <a:spLocks noGrp="1"/>
          </p:cNvSpPr>
          <p:nvPr>
            <p:ph type="ctrTitle"/>
          </p:nvPr>
        </p:nvSpPr>
        <p:spPr/>
        <p:txBody>
          <a:bodyPr>
            <a:normAutofit/>
          </a:bodyPr>
          <a:lstStyle/>
          <a:p>
            <a:r>
              <a:rPr lang="en-US" altLang="zh-TW" dirty="0"/>
              <a:t>CEO optimism and incentive compensation</a:t>
            </a:r>
            <a:endParaRPr lang="zh-TW" altLang="en-US" dirty="0"/>
          </a:p>
        </p:txBody>
      </p:sp>
      <p:sp>
        <p:nvSpPr>
          <p:cNvPr id="3" name="副標題 2">
            <a:extLst>
              <a:ext uri="{FF2B5EF4-FFF2-40B4-BE49-F238E27FC236}">
                <a16:creationId xmlns:a16="http://schemas.microsoft.com/office/drawing/2014/main" id="{292E61ED-D4DE-4782-B65C-C6E1CE069697}"/>
              </a:ext>
            </a:extLst>
          </p:cNvPr>
          <p:cNvSpPr>
            <a:spLocks noGrp="1"/>
          </p:cNvSpPr>
          <p:nvPr>
            <p:ph type="subTitle" idx="1"/>
          </p:nvPr>
        </p:nvSpPr>
        <p:spPr/>
        <p:txBody>
          <a:bodyPr/>
          <a:lstStyle/>
          <a:p>
            <a:r>
              <a:rPr lang="zh-TW" altLang="en-US" dirty="0"/>
              <a:t>報告人</a:t>
            </a:r>
            <a:r>
              <a:rPr lang="en-US" altLang="zh-TW" dirty="0"/>
              <a:t>:</a:t>
            </a:r>
            <a:r>
              <a:rPr lang="zh-TW" altLang="en-US" dirty="0"/>
              <a:t>鄧名勛</a:t>
            </a:r>
            <a:endParaRPr lang="en-US" altLang="zh-TW" dirty="0"/>
          </a:p>
          <a:p>
            <a:r>
              <a:rPr lang="zh-TW" altLang="en-US" dirty="0"/>
              <a:t>指導老師</a:t>
            </a:r>
            <a:r>
              <a:rPr lang="en-US" altLang="zh-TW" dirty="0"/>
              <a:t>:</a:t>
            </a:r>
            <a:r>
              <a:rPr lang="zh-TW" altLang="en-US"/>
              <a:t>戴天時</a:t>
            </a:r>
          </a:p>
        </p:txBody>
      </p:sp>
    </p:spTree>
    <p:extLst>
      <p:ext uri="{BB962C8B-B14F-4D97-AF65-F5344CB8AC3E}">
        <p14:creationId xmlns:p14="http://schemas.microsoft.com/office/powerpoint/2010/main" val="2035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84603C2-FDC1-4CDD-A9AB-8579FE1BF9A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12158EC-A7CB-4DB3-B729-F5827DF46B5A}"/>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24F80B3D-A8EC-4EDB-B778-CB476402B535}"/>
              </a:ext>
            </a:extLst>
          </p:cNvPr>
          <p:cNvPicPr>
            <a:picLocks noChangeAspect="1"/>
          </p:cNvPicPr>
          <p:nvPr/>
        </p:nvPicPr>
        <p:blipFill>
          <a:blip r:embed="rId2"/>
          <a:stretch>
            <a:fillRect/>
          </a:stretch>
        </p:blipFill>
        <p:spPr>
          <a:xfrm>
            <a:off x="492567" y="1253331"/>
            <a:ext cx="11206865" cy="4351338"/>
          </a:xfrm>
          <a:prstGeom prst="rect">
            <a:avLst/>
          </a:prstGeom>
        </p:spPr>
      </p:pic>
      <p:sp>
        <p:nvSpPr>
          <p:cNvPr id="5" name="矩形 4">
            <a:extLst>
              <a:ext uri="{FF2B5EF4-FFF2-40B4-BE49-F238E27FC236}">
                <a16:creationId xmlns:a16="http://schemas.microsoft.com/office/drawing/2014/main" id="{CBD06FF3-70B5-46DA-9962-B06FCDC3B03E}"/>
              </a:ext>
            </a:extLst>
          </p:cNvPr>
          <p:cNvSpPr/>
          <p:nvPr/>
        </p:nvSpPr>
        <p:spPr>
          <a:xfrm>
            <a:off x="10795517" y="4538258"/>
            <a:ext cx="737119" cy="8548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1637593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06B307-1D7D-4CF7-9777-5F18C707823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BEA5938-333C-4B3F-B988-E15D5CB54E34}"/>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80071182-238E-401F-974B-1C12D85FF5B9}"/>
              </a:ext>
            </a:extLst>
          </p:cNvPr>
          <p:cNvPicPr>
            <a:picLocks noChangeAspect="1"/>
          </p:cNvPicPr>
          <p:nvPr/>
        </p:nvPicPr>
        <p:blipFill>
          <a:blip r:embed="rId2"/>
          <a:stretch>
            <a:fillRect/>
          </a:stretch>
        </p:blipFill>
        <p:spPr>
          <a:xfrm>
            <a:off x="676448" y="0"/>
            <a:ext cx="10839103" cy="6086573"/>
          </a:xfrm>
          <a:prstGeom prst="rect">
            <a:avLst/>
          </a:prstGeom>
        </p:spPr>
      </p:pic>
      <p:sp>
        <p:nvSpPr>
          <p:cNvPr id="5" name="矩形 4">
            <a:extLst>
              <a:ext uri="{FF2B5EF4-FFF2-40B4-BE49-F238E27FC236}">
                <a16:creationId xmlns:a16="http://schemas.microsoft.com/office/drawing/2014/main" id="{ECE4BA69-FA7B-48A0-A5B1-3A98082CC135}"/>
              </a:ext>
            </a:extLst>
          </p:cNvPr>
          <p:cNvSpPr/>
          <p:nvPr/>
        </p:nvSpPr>
        <p:spPr>
          <a:xfrm>
            <a:off x="800876" y="5531546"/>
            <a:ext cx="999931" cy="4400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矩形 5">
            <a:extLst>
              <a:ext uri="{FF2B5EF4-FFF2-40B4-BE49-F238E27FC236}">
                <a16:creationId xmlns:a16="http://schemas.microsoft.com/office/drawing/2014/main" id="{BC26F2BB-0223-4140-8C1D-8028638879EF}"/>
              </a:ext>
            </a:extLst>
          </p:cNvPr>
          <p:cNvSpPr/>
          <p:nvPr/>
        </p:nvSpPr>
        <p:spPr>
          <a:xfrm>
            <a:off x="5394649" y="3781272"/>
            <a:ext cx="701352" cy="230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96800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BC6DE6-8DC8-4DAF-8C95-3A024119682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B89317F-BA2D-4E3F-A590-C92FB8874182}"/>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62108FBE-54BF-4601-8709-9FC4C5FD0047}"/>
              </a:ext>
            </a:extLst>
          </p:cNvPr>
          <p:cNvPicPr>
            <a:picLocks noChangeAspect="1"/>
          </p:cNvPicPr>
          <p:nvPr/>
        </p:nvPicPr>
        <p:blipFill>
          <a:blip r:embed="rId2"/>
          <a:stretch>
            <a:fillRect/>
          </a:stretch>
        </p:blipFill>
        <p:spPr>
          <a:xfrm>
            <a:off x="615894" y="1184939"/>
            <a:ext cx="10960212" cy="4488122"/>
          </a:xfrm>
          <a:prstGeom prst="rect">
            <a:avLst/>
          </a:prstGeom>
        </p:spPr>
      </p:pic>
      <p:sp>
        <p:nvSpPr>
          <p:cNvPr id="5" name="矩形 4">
            <a:extLst>
              <a:ext uri="{FF2B5EF4-FFF2-40B4-BE49-F238E27FC236}">
                <a16:creationId xmlns:a16="http://schemas.microsoft.com/office/drawing/2014/main" id="{7555122A-70BA-410A-9A58-F470C692E527}"/>
              </a:ext>
            </a:extLst>
          </p:cNvPr>
          <p:cNvSpPr/>
          <p:nvPr/>
        </p:nvSpPr>
        <p:spPr>
          <a:xfrm>
            <a:off x="6707153" y="2290479"/>
            <a:ext cx="4646647" cy="8259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3847266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69631A4-511B-4AD3-A3B0-4DD9D314059D}"/>
              </a:ext>
            </a:extLst>
          </p:cNvPr>
          <p:cNvSpPr>
            <a:spLocks noGrp="1"/>
          </p:cNvSpPr>
          <p:nvPr>
            <p:ph type="title"/>
          </p:nvPr>
        </p:nvSpPr>
        <p:spPr/>
        <p:txBody>
          <a:bodyPr/>
          <a:lstStyle/>
          <a:p>
            <a:r>
              <a:rPr lang="en-US" altLang="zh-TW" dirty="0"/>
              <a:t>3.2.3 Regression specification</a:t>
            </a:r>
            <a:endParaRPr lang="zh-TW" altLang="en-US" dirty="0"/>
          </a:p>
        </p:txBody>
      </p:sp>
      <p:sp>
        <p:nvSpPr>
          <p:cNvPr id="3" name="內容版面配置區 2">
            <a:extLst>
              <a:ext uri="{FF2B5EF4-FFF2-40B4-BE49-F238E27FC236}">
                <a16:creationId xmlns:a16="http://schemas.microsoft.com/office/drawing/2014/main" id="{86FC772B-4085-413B-A6E1-226C080BB816}"/>
              </a:ext>
            </a:extLst>
          </p:cNvPr>
          <p:cNvSpPr>
            <a:spLocks noGrp="1"/>
          </p:cNvSpPr>
          <p:nvPr>
            <p:ph idx="1"/>
          </p:nvPr>
        </p:nvSpPr>
        <p:spPr>
          <a:xfrm>
            <a:off x="838200" y="3151188"/>
            <a:ext cx="10515600" cy="4351338"/>
          </a:xfrm>
        </p:spPr>
        <p:txBody>
          <a:bodyPr/>
          <a:lstStyle/>
          <a:p>
            <a:pPr marL="0" indent="0">
              <a:buNone/>
            </a:pPr>
            <a:r>
              <a:rPr lang="en-US" altLang="zh-TW" dirty="0"/>
              <a:t>y is the certain CEO compensation.</a:t>
            </a:r>
            <a:endParaRPr lang="zh-TW" altLang="en-US" dirty="0"/>
          </a:p>
        </p:txBody>
      </p:sp>
      <p:pic>
        <p:nvPicPr>
          <p:cNvPr id="4" name="圖片 3">
            <a:extLst>
              <a:ext uri="{FF2B5EF4-FFF2-40B4-BE49-F238E27FC236}">
                <a16:creationId xmlns:a16="http://schemas.microsoft.com/office/drawing/2014/main" id="{EBA41106-6761-46AC-8D83-D5DD3C32C5F3}"/>
              </a:ext>
            </a:extLst>
          </p:cNvPr>
          <p:cNvPicPr>
            <a:picLocks noChangeAspect="1"/>
          </p:cNvPicPr>
          <p:nvPr/>
        </p:nvPicPr>
        <p:blipFill>
          <a:blip r:embed="rId2"/>
          <a:stretch>
            <a:fillRect/>
          </a:stretch>
        </p:blipFill>
        <p:spPr>
          <a:xfrm>
            <a:off x="2017841" y="1690687"/>
            <a:ext cx="7460540" cy="1325563"/>
          </a:xfrm>
          <a:prstGeom prst="rect">
            <a:avLst/>
          </a:prstGeom>
        </p:spPr>
      </p:pic>
    </p:spTree>
    <p:extLst>
      <p:ext uri="{BB962C8B-B14F-4D97-AF65-F5344CB8AC3E}">
        <p14:creationId xmlns:p14="http://schemas.microsoft.com/office/powerpoint/2010/main" val="3876044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1B66F2-8518-49C0-ACD7-F48E1ED7860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A6BB8EC-C802-4265-83E1-99BF9465DFD4}"/>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E52D0490-739B-4236-A62F-1CD5EEFC4D9F}"/>
              </a:ext>
            </a:extLst>
          </p:cNvPr>
          <p:cNvPicPr>
            <a:picLocks noChangeAspect="1"/>
          </p:cNvPicPr>
          <p:nvPr/>
        </p:nvPicPr>
        <p:blipFill>
          <a:blip r:embed="rId2"/>
          <a:stretch>
            <a:fillRect/>
          </a:stretch>
        </p:blipFill>
        <p:spPr>
          <a:xfrm>
            <a:off x="2436395" y="0"/>
            <a:ext cx="7319210" cy="6858000"/>
          </a:xfrm>
          <a:prstGeom prst="rect">
            <a:avLst/>
          </a:prstGeom>
        </p:spPr>
      </p:pic>
      <p:sp>
        <p:nvSpPr>
          <p:cNvPr id="5" name="矩形 4">
            <a:extLst>
              <a:ext uri="{FF2B5EF4-FFF2-40B4-BE49-F238E27FC236}">
                <a16:creationId xmlns:a16="http://schemas.microsoft.com/office/drawing/2014/main" id="{EF37676E-6129-4031-B6D2-3DF83C0FF049}"/>
              </a:ext>
            </a:extLst>
          </p:cNvPr>
          <p:cNvSpPr/>
          <p:nvPr/>
        </p:nvSpPr>
        <p:spPr>
          <a:xfrm>
            <a:off x="2536370" y="2603055"/>
            <a:ext cx="7074161" cy="4107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3995027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E46C9F-7B79-4186-9531-C9F5B90A8DB2}"/>
              </a:ext>
            </a:extLst>
          </p:cNvPr>
          <p:cNvSpPr>
            <a:spLocks noGrp="1"/>
          </p:cNvSpPr>
          <p:nvPr>
            <p:ph type="title"/>
          </p:nvPr>
        </p:nvSpPr>
        <p:spPr/>
        <p:txBody>
          <a:bodyPr/>
          <a:lstStyle/>
          <a:p>
            <a:r>
              <a:rPr lang="en-US" altLang="zh-TW" dirty="0"/>
              <a:t>3.2.5 The effect of CEO optimism on discretionary cash bonuses</a:t>
            </a:r>
            <a:endParaRPr lang="zh-TW" altLang="en-US" dirty="0"/>
          </a:p>
        </p:txBody>
      </p:sp>
      <p:sp>
        <p:nvSpPr>
          <p:cNvPr id="3" name="內容版面配置區 2">
            <a:extLst>
              <a:ext uri="{FF2B5EF4-FFF2-40B4-BE49-F238E27FC236}">
                <a16:creationId xmlns:a16="http://schemas.microsoft.com/office/drawing/2014/main" id="{67488748-AA3F-4AA9-8643-045AFC1F6433}"/>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50F597F1-B3EB-471A-859A-016E6501F695}"/>
              </a:ext>
            </a:extLst>
          </p:cNvPr>
          <p:cNvPicPr>
            <a:picLocks noChangeAspect="1"/>
          </p:cNvPicPr>
          <p:nvPr/>
        </p:nvPicPr>
        <p:blipFill>
          <a:blip r:embed="rId2"/>
          <a:stretch>
            <a:fillRect/>
          </a:stretch>
        </p:blipFill>
        <p:spPr>
          <a:xfrm>
            <a:off x="3568424" y="1621391"/>
            <a:ext cx="5055151" cy="5180674"/>
          </a:xfrm>
          <a:prstGeom prst="rect">
            <a:avLst/>
          </a:prstGeom>
        </p:spPr>
      </p:pic>
    </p:spTree>
    <p:extLst>
      <p:ext uri="{BB962C8B-B14F-4D97-AF65-F5344CB8AC3E}">
        <p14:creationId xmlns:p14="http://schemas.microsoft.com/office/powerpoint/2010/main" val="3299993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61DA1E3-E9F8-4C5C-906C-55878D8C0AB2}"/>
              </a:ext>
            </a:extLst>
          </p:cNvPr>
          <p:cNvSpPr>
            <a:spLocks noGrp="1"/>
          </p:cNvSpPr>
          <p:nvPr>
            <p:ph type="title"/>
          </p:nvPr>
        </p:nvSpPr>
        <p:spPr/>
        <p:txBody>
          <a:bodyPr/>
          <a:lstStyle/>
          <a:p>
            <a:r>
              <a:rPr lang="en-US" altLang="zh-TW" dirty="0"/>
              <a:t>4.5 Portfolio diversification and risk-tolerance</a:t>
            </a:r>
            <a:endParaRPr lang="zh-TW" altLang="en-US" dirty="0"/>
          </a:p>
        </p:txBody>
      </p:sp>
      <p:sp>
        <p:nvSpPr>
          <p:cNvPr id="3" name="內容版面配置區 2">
            <a:extLst>
              <a:ext uri="{FF2B5EF4-FFF2-40B4-BE49-F238E27FC236}">
                <a16:creationId xmlns:a16="http://schemas.microsoft.com/office/drawing/2014/main" id="{1C5E4946-7CFB-4392-8E37-EE6E350D9A06}"/>
              </a:ext>
            </a:extLst>
          </p:cNvPr>
          <p:cNvSpPr>
            <a:spLocks noGrp="1"/>
          </p:cNvSpPr>
          <p:nvPr>
            <p:ph idx="1"/>
          </p:nvPr>
        </p:nvSpPr>
        <p:spPr/>
        <p:txBody>
          <a:bodyPr/>
          <a:lstStyle/>
          <a:p>
            <a:r>
              <a:rPr lang="en-US" altLang="zh-TW" dirty="0"/>
              <a:t>Including factor ”Ln(CEO invest.)” to capture total value of the CEO’s portfolio of company stock and options at the beginning of the fiscal year. (but has no material effect on the estimation results)</a:t>
            </a:r>
            <a:endParaRPr lang="zh-TW" altLang="en-US" dirty="0"/>
          </a:p>
        </p:txBody>
      </p:sp>
    </p:spTree>
    <p:extLst>
      <p:ext uri="{BB962C8B-B14F-4D97-AF65-F5344CB8AC3E}">
        <p14:creationId xmlns:p14="http://schemas.microsoft.com/office/powerpoint/2010/main" val="1983660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39D44A-F3A3-44E8-8A5B-32D4F42EE93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1B8A1DC-4135-450C-ADA6-BC7EA3A2FDBA}"/>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604F2813-BDBB-4B99-8F5F-EE39FFF005F1}"/>
              </a:ext>
            </a:extLst>
          </p:cNvPr>
          <p:cNvPicPr>
            <a:picLocks noChangeAspect="1"/>
          </p:cNvPicPr>
          <p:nvPr/>
        </p:nvPicPr>
        <p:blipFill>
          <a:blip r:embed="rId2"/>
          <a:stretch>
            <a:fillRect/>
          </a:stretch>
        </p:blipFill>
        <p:spPr>
          <a:xfrm>
            <a:off x="2003651" y="39492"/>
            <a:ext cx="8184697" cy="6779015"/>
          </a:xfrm>
          <a:prstGeom prst="rect">
            <a:avLst/>
          </a:prstGeom>
        </p:spPr>
      </p:pic>
      <p:sp>
        <p:nvSpPr>
          <p:cNvPr id="5" name="矩形 4">
            <a:extLst>
              <a:ext uri="{FF2B5EF4-FFF2-40B4-BE49-F238E27FC236}">
                <a16:creationId xmlns:a16="http://schemas.microsoft.com/office/drawing/2014/main" id="{B822F2A8-D473-4C29-B57E-0295E06FE943}"/>
              </a:ext>
            </a:extLst>
          </p:cNvPr>
          <p:cNvSpPr/>
          <p:nvPr/>
        </p:nvSpPr>
        <p:spPr>
          <a:xfrm>
            <a:off x="3816220" y="1806094"/>
            <a:ext cx="811764" cy="3679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矩形 5">
            <a:extLst>
              <a:ext uri="{FF2B5EF4-FFF2-40B4-BE49-F238E27FC236}">
                <a16:creationId xmlns:a16="http://schemas.microsoft.com/office/drawing/2014/main" id="{29C5096C-1F8D-4979-B043-3B759340839D}"/>
              </a:ext>
            </a:extLst>
          </p:cNvPr>
          <p:cNvSpPr/>
          <p:nvPr/>
        </p:nvSpPr>
        <p:spPr>
          <a:xfrm>
            <a:off x="6596402" y="1832351"/>
            <a:ext cx="811764" cy="3679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矩形 6">
            <a:extLst>
              <a:ext uri="{FF2B5EF4-FFF2-40B4-BE49-F238E27FC236}">
                <a16:creationId xmlns:a16="http://schemas.microsoft.com/office/drawing/2014/main" id="{1B051BAD-4853-4AC7-9B03-F74877D162F4}"/>
              </a:ext>
            </a:extLst>
          </p:cNvPr>
          <p:cNvSpPr/>
          <p:nvPr/>
        </p:nvSpPr>
        <p:spPr>
          <a:xfrm>
            <a:off x="9220735" y="1825625"/>
            <a:ext cx="811764" cy="3679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CCDC6046-DCDE-4530-AF6F-34229F37B397}"/>
              </a:ext>
            </a:extLst>
          </p:cNvPr>
          <p:cNvSpPr/>
          <p:nvPr/>
        </p:nvSpPr>
        <p:spPr>
          <a:xfrm>
            <a:off x="3816220" y="5550780"/>
            <a:ext cx="811764" cy="3679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矩形 8">
            <a:extLst>
              <a:ext uri="{FF2B5EF4-FFF2-40B4-BE49-F238E27FC236}">
                <a16:creationId xmlns:a16="http://schemas.microsoft.com/office/drawing/2014/main" id="{F2086F56-0EDC-4AB3-9E2C-B4451278C8FC}"/>
              </a:ext>
            </a:extLst>
          </p:cNvPr>
          <p:cNvSpPr/>
          <p:nvPr/>
        </p:nvSpPr>
        <p:spPr>
          <a:xfrm>
            <a:off x="6596402" y="5550780"/>
            <a:ext cx="811764" cy="3679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矩形 9">
            <a:extLst>
              <a:ext uri="{FF2B5EF4-FFF2-40B4-BE49-F238E27FC236}">
                <a16:creationId xmlns:a16="http://schemas.microsoft.com/office/drawing/2014/main" id="{A230DF5E-7EE8-4449-A2DD-3F840973DD35}"/>
              </a:ext>
            </a:extLst>
          </p:cNvPr>
          <p:cNvSpPr/>
          <p:nvPr/>
        </p:nvSpPr>
        <p:spPr>
          <a:xfrm>
            <a:off x="9220735" y="5550780"/>
            <a:ext cx="811764" cy="3679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4266521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0D6107-6B5A-4976-AAF3-FDA7B983DC0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6FB38DE-639C-4377-AE03-E8D7150215B5}"/>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132D2456-65DE-4AD7-AD88-B068427E1610}"/>
              </a:ext>
            </a:extLst>
          </p:cNvPr>
          <p:cNvPicPr>
            <a:picLocks noChangeAspect="1"/>
          </p:cNvPicPr>
          <p:nvPr/>
        </p:nvPicPr>
        <p:blipFill rotWithShape="1">
          <a:blip r:embed="rId2"/>
          <a:srcRect b="43261"/>
          <a:stretch/>
        </p:blipFill>
        <p:spPr>
          <a:xfrm>
            <a:off x="255036" y="167951"/>
            <a:ext cx="5103845" cy="6145665"/>
          </a:xfrm>
          <a:prstGeom prst="rect">
            <a:avLst/>
          </a:prstGeom>
        </p:spPr>
      </p:pic>
      <p:pic>
        <p:nvPicPr>
          <p:cNvPr id="5" name="圖片 4">
            <a:extLst>
              <a:ext uri="{FF2B5EF4-FFF2-40B4-BE49-F238E27FC236}">
                <a16:creationId xmlns:a16="http://schemas.microsoft.com/office/drawing/2014/main" id="{0638D778-3570-4B6E-9DCB-21CB9A8AE56D}"/>
              </a:ext>
            </a:extLst>
          </p:cNvPr>
          <p:cNvPicPr>
            <a:picLocks noChangeAspect="1"/>
          </p:cNvPicPr>
          <p:nvPr/>
        </p:nvPicPr>
        <p:blipFill rotWithShape="1">
          <a:blip r:embed="rId2"/>
          <a:srcRect t="56491" b="-1"/>
          <a:stretch/>
        </p:blipFill>
        <p:spPr>
          <a:xfrm>
            <a:off x="5785354" y="577267"/>
            <a:ext cx="6406646" cy="5915608"/>
          </a:xfrm>
          <a:prstGeom prst="rect">
            <a:avLst/>
          </a:prstGeom>
        </p:spPr>
      </p:pic>
      <p:sp>
        <p:nvSpPr>
          <p:cNvPr id="6" name="矩形 5">
            <a:extLst>
              <a:ext uri="{FF2B5EF4-FFF2-40B4-BE49-F238E27FC236}">
                <a16:creationId xmlns:a16="http://schemas.microsoft.com/office/drawing/2014/main" id="{86655A2B-52C0-4367-B978-B157FB1BF657}"/>
              </a:ext>
            </a:extLst>
          </p:cNvPr>
          <p:cNvSpPr/>
          <p:nvPr/>
        </p:nvSpPr>
        <p:spPr>
          <a:xfrm>
            <a:off x="432317" y="2888328"/>
            <a:ext cx="2870719" cy="5406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矩形 6">
            <a:extLst>
              <a:ext uri="{FF2B5EF4-FFF2-40B4-BE49-F238E27FC236}">
                <a16:creationId xmlns:a16="http://schemas.microsoft.com/office/drawing/2014/main" id="{16BF5976-3F04-44FB-B3D7-CA817565FBA3}"/>
              </a:ext>
            </a:extLst>
          </p:cNvPr>
          <p:cNvSpPr/>
          <p:nvPr/>
        </p:nvSpPr>
        <p:spPr>
          <a:xfrm>
            <a:off x="5945154" y="4384336"/>
            <a:ext cx="5814529" cy="5049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888B01CE-CEC5-499B-BC74-4434DD6A1BFD}"/>
              </a:ext>
            </a:extLst>
          </p:cNvPr>
          <p:cNvSpPr/>
          <p:nvPr/>
        </p:nvSpPr>
        <p:spPr>
          <a:xfrm>
            <a:off x="3303037" y="3553554"/>
            <a:ext cx="961054" cy="5406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3130338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95D09C-D4D0-4F13-B82C-983D94A41D51}"/>
              </a:ext>
            </a:extLst>
          </p:cNvPr>
          <p:cNvSpPr>
            <a:spLocks noGrp="1"/>
          </p:cNvSpPr>
          <p:nvPr>
            <p:ph type="ctrTitle"/>
          </p:nvPr>
        </p:nvSpPr>
        <p:spPr/>
        <p:txBody>
          <a:bodyPr/>
          <a:lstStyle/>
          <a:p>
            <a:r>
              <a:rPr lang="en-US" altLang="zh-TW" dirty="0"/>
              <a:t>Appendix A</a:t>
            </a:r>
            <a:endParaRPr lang="zh-TW" altLang="en-US" dirty="0"/>
          </a:p>
        </p:txBody>
      </p:sp>
      <p:sp>
        <p:nvSpPr>
          <p:cNvPr id="3" name="副標題 2">
            <a:extLst>
              <a:ext uri="{FF2B5EF4-FFF2-40B4-BE49-F238E27FC236}">
                <a16:creationId xmlns:a16="http://schemas.microsoft.com/office/drawing/2014/main" id="{292E61ED-D4DE-4782-B65C-C6E1CE069697}"/>
              </a:ext>
            </a:extLst>
          </p:cNvPr>
          <p:cNvSpPr>
            <a:spLocks noGrp="1"/>
          </p:cNvSpPr>
          <p:nvPr>
            <p:ph type="subTitle" idx="1"/>
          </p:nvPr>
        </p:nvSpPr>
        <p:spPr/>
        <p:txBody>
          <a:bodyPr/>
          <a:lstStyle/>
          <a:p>
            <a:r>
              <a:rPr lang="en-US" altLang="zh-TW" dirty="0"/>
              <a:t>Framework for the effect of optimism on compensation</a:t>
            </a:r>
            <a:endParaRPr lang="zh-TW" altLang="en-US" dirty="0"/>
          </a:p>
        </p:txBody>
      </p:sp>
    </p:spTree>
    <p:extLst>
      <p:ext uri="{BB962C8B-B14F-4D97-AF65-F5344CB8AC3E}">
        <p14:creationId xmlns:p14="http://schemas.microsoft.com/office/powerpoint/2010/main" val="3036662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95D09C-D4D0-4F13-B82C-983D94A41D51}"/>
              </a:ext>
            </a:extLst>
          </p:cNvPr>
          <p:cNvSpPr>
            <a:spLocks noGrp="1"/>
          </p:cNvSpPr>
          <p:nvPr>
            <p:ph type="ctrTitle"/>
          </p:nvPr>
        </p:nvSpPr>
        <p:spPr/>
        <p:txBody>
          <a:bodyPr/>
          <a:lstStyle/>
          <a:p>
            <a:r>
              <a:rPr lang="en-US" altLang="zh-TW" dirty="0"/>
              <a:t>Introduction</a:t>
            </a:r>
            <a:endParaRPr lang="zh-TW" altLang="en-US" dirty="0"/>
          </a:p>
        </p:txBody>
      </p:sp>
      <p:sp>
        <p:nvSpPr>
          <p:cNvPr id="3" name="副標題 2">
            <a:extLst>
              <a:ext uri="{FF2B5EF4-FFF2-40B4-BE49-F238E27FC236}">
                <a16:creationId xmlns:a16="http://schemas.microsoft.com/office/drawing/2014/main" id="{292E61ED-D4DE-4782-B65C-C6E1CE069697}"/>
              </a:ext>
            </a:extLst>
          </p:cNvPr>
          <p:cNvSpPr>
            <a:spLocks noGrp="1"/>
          </p:cNvSpPr>
          <p:nvPr>
            <p:ph type="subTitle" idx="1"/>
          </p:nvPr>
        </p:nvSpPr>
        <p:spPr/>
        <p:txBody>
          <a:bodyPr>
            <a:normAutofit lnSpcReduction="10000"/>
          </a:bodyPr>
          <a:lstStyle/>
          <a:p>
            <a:r>
              <a:rPr lang="en-US" altLang="zh-TW" dirty="0"/>
              <a:t>Are optimistic CEO paid differently?</a:t>
            </a:r>
          </a:p>
          <a:p>
            <a:endParaRPr lang="en-US" altLang="zh-TW" dirty="0"/>
          </a:p>
          <a:p>
            <a:r>
              <a:rPr lang="en-US" altLang="zh-TW" dirty="0"/>
              <a:t>Do principals design compensation contracts that take advantage of the agent’s optimism?</a:t>
            </a:r>
            <a:endParaRPr lang="zh-TW" altLang="en-US" dirty="0"/>
          </a:p>
        </p:txBody>
      </p:sp>
    </p:spTree>
    <p:extLst>
      <p:ext uri="{BB962C8B-B14F-4D97-AF65-F5344CB8AC3E}">
        <p14:creationId xmlns:p14="http://schemas.microsoft.com/office/powerpoint/2010/main" val="948215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1FCFB5-2746-4D5B-B1DC-3EB3E18BDD7A}"/>
              </a:ext>
            </a:extLst>
          </p:cNvPr>
          <p:cNvSpPr>
            <a:spLocks noGrp="1"/>
          </p:cNvSpPr>
          <p:nvPr>
            <p:ph type="title"/>
          </p:nvPr>
        </p:nvSpPr>
        <p:spPr/>
        <p:txBody>
          <a:bodyPr/>
          <a:lstStyle/>
          <a:p>
            <a:r>
              <a:rPr lang="en-US" altLang="zh-TW" dirty="0"/>
              <a:t>Utility for the agent and the principal</a:t>
            </a:r>
            <a:endParaRPr lang="zh-TW" altLang="en-US" dirty="0"/>
          </a:p>
        </p:txBody>
      </p:sp>
      <p:graphicFrame>
        <p:nvGraphicFramePr>
          <p:cNvPr id="4" name="內容版面配置區 3">
            <a:extLst>
              <a:ext uri="{FF2B5EF4-FFF2-40B4-BE49-F238E27FC236}">
                <a16:creationId xmlns:a16="http://schemas.microsoft.com/office/drawing/2014/main" id="{EBFCF91E-7A37-44F4-8385-EBA72728AED5}"/>
              </a:ext>
            </a:extLst>
          </p:cNvPr>
          <p:cNvGraphicFramePr>
            <a:graphicFrameLocks noGrp="1"/>
          </p:cNvGraphicFramePr>
          <p:nvPr>
            <p:ph idx="1"/>
            <p:extLst>
              <p:ext uri="{D42A27DB-BD31-4B8C-83A1-F6EECF244321}">
                <p14:modId xmlns:p14="http://schemas.microsoft.com/office/powerpoint/2010/main" val="2831729360"/>
              </p:ext>
            </p:extLst>
          </p:nvPr>
        </p:nvGraphicFramePr>
        <p:xfrm>
          <a:off x="1073021" y="2276669"/>
          <a:ext cx="11353800" cy="3228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字方塊 2">
            <a:extLst>
              <a:ext uri="{FF2B5EF4-FFF2-40B4-BE49-F238E27FC236}">
                <a16:creationId xmlns:a16="http://schemas.microsoft.com/office/drawing/2014/main" id="{BF0BFC37-0E93-4092-9BE1-83422E34C731}"/>
              </a:ext>
            </a:extLst>
          </p:cNvPr>
          <p:cNvSpPr txBox="1"/>
          <p:nvPr/>
        </p:nvSpPr>
        <p:spPr>
          <a:xfrm>
            <a:off x="0" y="3382833"/>
            <a:ext cx="1586205" cy="369332"/>
          </a:xfrm>
          <a:prstGeom prst="rect">
            <a:avLst/>
          </a:prstGeom>
          <a:noFill/>
          <a:ln>
            <a:solidFill>
              <a:schemeClr val="accent1"/>
            </a:solidFill>
          </a:ln>
        </p:spPr>
        <p:txBody>
          <a:bodyPr wrap="square" rtlCol="0">
            <a:spAutoFit/>
          </a:bodyPr>
          <a:lstStyle/>
          <a:p>
            <a:r>
              <a:rPr lang="en-US" altLang="zh-TW" dirty="0"/>
              <a:t>Utility function</a:t>
            </a:r>
            <a:endParaRPr lang="zh-TW" altLang="en-US" dirty="0"/>
          </a:p>
        </p:txBody>
      </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5E1C8348-CB9C-4E56-998E-0C28A52CD470}"/>
                  </a:ext>
                </a:extLst>
              </p:cNvPr>
              <p:cNvSpPr txBox="1"/>
              <p:nvPr/>
            </p:nvSpPr>
            <p:spPr>
              <a:xfrm>
                <a:off x="7728083" y="3105834"/>
                <a:ext cx="3782013" cy="646331"/>
              </a:xfrm>
              <a:prstGeom prst="rect">
                <a:avLst/>
              </a:prstGeom>
              <a:no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b="0" i="1" dirty="0" smtClean="0">
                          <a:latin typeface="Cambria Math" panose="02040503050406030204" pitchFamily="18" charset="0"/>
                        </a:rPr>
                        <m:t>𝑉</m:t>
                      </m:r>
                      <m:d>
                        <m:dPr>
                          <m:ctrlPr>
                            <a:rPr lang="en-US" altLang="zh-TW" b="0" i="1" dirty="0" smtClean="0">
                              <a:latin typeface="Cambria Math" panose="02040503050406030204" pitchFamily="18" charset="0"/>
                            </a:rPr>
                          </m:ctrlPr>
                        </m:dPr>
                        <m:e>
                          <m:r>
                            <a:rPr lang="zh-TW" altLang="en-US" b="0" i="1" dirty="0" smtClean="0">
                              <a:latin typeface="Cambria Math" panose="02040503050406030204" pitchFamily="18" charset="0"/>
                            </a:rPr>
                            <m:t>𝜋</m:t>
                          </m:r>
                        </m:e>
                      </m:d>
                      <m:r>
                        <a:rPr lang="en-US" altLang="zh-TW" b="0" i="1" dirty="0" smtClean="0">
                          <a:latin typeface="Cambria Math" panose="02040503050406030204" pitchFamily="18" charset="0"/>
                        </a:rPr>
                        <m:t>=</m:t>
                      </m:r>
                      <m:r>
                        <a:rPr lang="zh-TW" altLang="en-US" i="1" dirty="0">
                          <a:latin typeface="Cambria Math" panose="02040503050406030204" pitchFamily="18" charset="0"/>
                        </a:rPr>
                        <m:t>𝜋</m:t>
                      </m:r>
                      <m:r>
                        <a:rPr lang="en-US" altLang="zh-TW" b="0" i="1" dirty="0" smtClean="0">
                          <a:latin typeface="Cambria Math" panose="02040503050406030204" pitchFamily="18" charset="0"/>
                        </a:rPr>
                        <m:t>,</m:t>
                      </m:r>
                    </m:oMath>
                  </m:oMathPara>
                </a14:m>
                <a:endParaRPr lang="en-US" altLang="zh-TW" b="0" dirty="0"/>
              </a:p>
              <a:p>
                <a14:m>
                  <m:oMath xmlns:m="http://schemas.openxmlformats.org/officeDocument/2006/math">
                    <m:r>
                      <a:rPr lang="zh-TW" altLang="en-US" i="1" dirty="0" smtClean="0">
                        <a:latin typeface="Cambria Math" panose="02040503050406030204" pitchFamily="18" charset="0"/>
                      </a:rPr>
                      <m:t>𝜋</m:t>
                    </m:r>
                    <m:r>
                      <a:rPr lang="en-US" altLang="zh-TW" b="0" i="0" dirty="0" smtClean="0">
                        <a:latin typeface="Cambria Math" panose="02040503050406030204" pitchFamily="18" charset="0"/>
                      </a:rPr>
                      <m:t> </m:t>
                    </m:r>
                    <m:r>
                      <m:rPr>
                        <m:sty m:val="p"/>
                      </m:rPr>
                      <a:rPr lang="en-US" altLang="zh-TW" b="0" i="0" dirty="0" smtClean="0">
                        <a:latin typeface="Cambria Math" panose="02040503050406030204" pitchFamily="18" charset="0"/>
                      </a:rPr>
                      <m:t>denotes</m:t>
                    </m:r>
                    <m:r>
                      <a:rPr lang="en-US" altLang="zh-TW" b="0" i="0" dirty="0" smtClean="0">
                        <a:latin typeface="Cambria Math" panose="02040503050406030204" pitchFamily="18" charset="0"/>
                      </a:rPr>
                      <m:t> </m:t>
                    </m:r>
                    <m:r>
                      <m:rPr>
                        <m:sty m:val="p"/>
                      </m:rPr>
                      <a:rPr lang="en-US" altLang="zh-TW" b="0" i="0" dirty="0" smtClean="0">
                        <a:latin typeface="Cambria Math" panose="02040503050406030204" pitchFamily="18" charset="0"/>
                      </a:rPr>
                      <m:t>the</m:t>
                    </m:r>
                    <m:r>
                      <a:rPr lang="en-US" altLang="zh-TW" b="0" i="0" dirty="0" smtClean="0">
                        <a:latin typeface="Cambria Math" panose="02040503050406030204" pitchFamily="18" charset="0"/>
                      </a:rPr>
                      <m:t> </m:t>
                    </m:r>
                    <m:sSup>
                      <m:sSupPr>
                        <m:ctrlPr>
                          <a:rPr lang="en-US" altLang="zh-TW" b="0" i="1" dirty="0" smtClean="0">
                            <a:latin typeface="Cambria Math" panose="02040503050406030204" pitchFamily="18" charset="0"/>
                          </a:rPr>
                        </m:ctrlPr>
                      </m:sSupPr>
                      <m:e>
                        <m:r>
                          <m:rPr>
                            <m:sty m:val="p"/>
                          </m:rPr>
                          <a:rPr lang="en-US" altLang="zh-TW" b="0" i="0" dirty="0" smtClean="0">
                            <a:latin typeface="Cambria Math" panose="02040503050406030204" pitchFamily="18" charset="0"/>
                          </a:rPr>
                          <m:t>princip</m:t>
                        </m:r>
                        <m:r>
                          <a:rPr lang="en-US" altLang="zh-TW" b="0" i="1" dirty="0" smtClean="0">
                            <a:latin typeface="Cambria Math" panose="02040503050406030204" pitchFamily="18" charset="0"/>
                          </a:rPr>
                          <m:t>𝑎𝑙</m:t>
                        </m:r>
                      </m:e>
                      <m:sup>
                        <m:r>
                          <a:rPr lang="en-US" altLang="zh-TW" b="0" i="0" dirty="0" smtClean="0">
                            <a:latin typeface="Cambria Math" panose="02040503050406030204" pitchFamily="18" charset="0"/>
                          </a:rPr>
                          <m:t>′</m:t>
                        </m:r>
                      </m:sup>
                    </m:sSup>
                    <m:r>
                      <m:rPr>
                        <m:sty m:val="p"/>
                      </m:rPr>
                      <a:rPr lang="en-US" altLang="zh-TW" b="0" i="0" dirty="0" smtClean="0">
                        <a:latin typeface="Cambria Math" panose="02040503050406030204" pitchFamily="18" charset="0"/>
                      </a:rPr>
                      <m:t>s</m:t>
                    </m:r>
                    <m:r>
                      <a:rPr lang="en-US" altLang="zh-TW" b="0" i="0" dirty="0" smtClean="0">
                        <a:latin typeface="Cambria Math" panose="02040503050406030204" pitchFamily="18" charset="0"/>
                      </a:rPr>
                      <m:t> </m:t>
                    </m:r>
                    <m:r>
                      <m:rPr>
                        <m:sty m:val="p"/>
                      </m:rPr>
                      <a:rPr lang="en-US" altLang="zh-TW" b="0" i="0" dirty="0" smtClean="0">
                        <a:latin typeface="Cambria Math" panose="02040503050406030204" pitchFamily="18" charset="0"/>
                      </a:rPr>
                      <m:t>final</m:t>
                    </m:r>
                    <m:r>
                      <a:rPr lang="en-US" altLang="zh-TW" b="0" i="0" dirty="0" smtClean="0">
                        <a:latin typeface="Cambria Math" panose="02040503050406030204" pitchFamily="18" charset="0"/>
                      </a:rPr>
                      <m:t> </m:t>
                    </m:r>
                    <m:r>
                      <m:rPr>
                        <m:sty m:val="p"/>
                      </m:rPr>
                      <a:rPr lang="en-US" altLang="zh-TW" b="0" i="0" dirty="0" smtClean="0">
                        <a:latin typeface="Cambria Math" panose="02040503050406030204" pitchFamily="18" charset="0"/>
                      </a:rPr>
                      <m:t>payoff</m:t>
                    </m:r>
                  </m:oMath>
                </a14:m>
                <a:r>
                  <a:rPr lang="zh-TW" altLang="en-US" dirty="0"/>
                  <a:t> </a:t>
                </a:r>
              </a:p>
            </p:txBody>
          </p:sp>
        </mc:Choice>
        <mc:Fallback xmlns="">
          <p:sp>
            <p:nvSpPr>
              <p:cNvPr id="5" name="文字方塊 4">
                <a:extLst>
                  <a:ext uri="{FF2B5EF4-FFF2-40B4-BE49-F238E27FC236}">
                    <a16:creationId xmlns:a16="http://schemas.microsoft.com/office/drawing/2014/main" id="{5E1C8348-CB9C-4E56-998E-0C28A52CD470}"/>
                  </a:ext>
                </a:extLst>
              </p:cNvPr>
              <p:cNvSpPr txBox="1">
                <a:spLocks noRot="1" noChangeAspect="1" noMove="1" noResize="1" noEditPoints="1" noAdjustHandles="1" noChangeArrowheads="1" noChangeShapeType="1" noTextEdit="1"/>
              </p:cNvSpPr>
              <p:nvPr/>
            </p:nvSpPr>
            <p:spPr>
              <a:xfrm>
                <a:off x="7728083" y="3105834"/>
                <a:ext cx="3782013" cy="646331"/>
              </a:xfrm>
              <a:prstGeom prst="rect">
                <a:avLst/>
              </a:prstGeom>
              <a:blipFill>
                <a:blip r:embed="rId7"/>
                <a:stretch>
                  <a:fillRect r="-643" b="-5505"/>
                </a:stretch>
              </a:blipFill>
              <a:ln>
                <a:solidFill>
                  <a:schemeClr val="accent1"/>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FBBDEB5D-1FD8-4A90-9E26-5355A9AA131B}"/>
                  </a:ext>
                </a:extLst>
              </p:cNvPr>
              <p:cNvSpPr txBox="1"/>
              <p:nvPr/>
            </p:nvSpPr>
            <p:spPr>
              <a:xfrm>
                <a:off x="2491663" y="2037913"/>
                <a:ext cx="4330961" cy="1754326"/>
              </a:xfrm>
              <a:prstGeom prst="rect">
                <a:avLst/>
              </a:prstGeom>
              <a:noFill/>
              <a:ln>
                <a:solidFill>
                  <a:schemeClr val="accent1"/>
                </a:solidFill>
              </a:ln>
            </p:spPr>
            <p:txBody>
              <a:bodyPr wrap="square" rtlCol="0">
                <a:spAutoFit/>
              </a:bodyPr>
              <a:lstStyle/>
              <a:p>
                <a:pPr algn="ctr"/>
                <a:r>
                  <a:rPr lang="en-US" altLang="zh-TW" dirty="0">
                    <a:latin typeface="Cambria Math" panose="02040503050406030204" pitchFamily="18" charset="0"/>
                  </a:rPr>
                  <a:t>The agent is risk-averse with:</a:t>
                </a:r>
                <a:endParaRPr lang="en-US" altLang="zh-TW" b="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TW" b="0" i="1" dirty="0" smtClean="0">
                          <a:latin typeface="Cambria Math" panose="02040503050406030204" pitchFamily="18" charset="0"/>
                        </a:rPr>
                        <m:t>𝑈</m:t>
                      </m:r>
                      <m:d>
                        <m:dPr>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𝑤</m:t>
                          </m:r>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𝑐</m:t>
                          </m:r>
                        </m:e>
                      </m:d>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𝑢</m:t>
                      </m:r>
                      <m:d>
                        <m:dPr>
                          <m:ctrlPr>
                            <a:rPr lang="en-US" altLang="zh-TW" b="0" i="1" dirty="0" smtClean="0">
                              <a:latin typeface="Cambria Math" panose="02040503050406030204" pitchFamily="18" charset="0"/>
                            </a:rPr>
                          </m:ctrlPr>
                        </m:dPr>
                        <m:e>
                          <m:r>
                            <a:rPr lang="en-US" altLang="zh-TW" b="0" i="1" dirty="0" smtClean="0">
                              <a:latin typeface="Cambria Math" panose="02040503050406030204" pitchFamily="18" charset="0"/>
                            </a:rPr>
                            <m:t>𝑤</m:t>
                          </m:r>
                        </m:e>
                      </m:d>
                      <m:r>
                        <a:rPr lang="en-US" altLang="zh-TW" b="0" i="1" dirty="0" smtClean="0">
                          <a:latin typeface="Cambria Math" panose="02040503050406030204" pitchFamily="18" charset="0"/>
                        </a:rPr>
                        <m:t>−</m:t>
                      </m:r>
                      <m:r>
                        <a:rPr lang="en-US" altLang="zh-TW" b="0" i="1" dirty="0" smtClean="0">
                          <a:latin typeface="Cambria Math" panose="02040503050406030204" pitchFamily="18" charset="0"/>
                        </a:rPr>
                        <m:t>𝑐</m:t>
                      </m:r>
                      <m:r>
                        <a:rPr lang="en-US" altLang="zh-TW" b="0" i="1" dirty="0" smtClean="0">
                          <a:latin typeface="Cambria Math" panose="02040503050406030204" pitchFamily="18" charset="0"/>
                        </a:rPr>
                        <m:t>,</m:t>
                      </m:r>
                    </m:oMath>
                  </m:oMathPara>
                </a14:m>
                <a:endParaRPr lang="en-US" altLang="zh-TW" b="0" dirty="0"/>
              </a:p>
              <a:p>
                <a14:m>
                  <m:oMath xmlns:m="http://schemas.openxmlformats.org/officeDocument/2006/math">
                    <m:r>
                      <a:rPr lang="en-US" altLang="zh-TW" i="1" dirty="0" smtClean="0">
                        <a:latin typeface="Cambria Math" panose="02040503050406030204" pitchFamily="18" charset="0"/>
                      </a:rPr>
                      <m:t>𝑤</m:t>
                    </m:r>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𝑑𝑒𝑛𝑜𝑡𝑒𝑠</m:t>
                    </m:r>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𝑡h𝑒</m:t>
                    </m:r>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𝑎𝑔𝑒𝑛</m:t>
                    </m:r>
                    <m:sSup>
                      <m:sSupPr>
                        <m:ctrlPr>
                          <a:rPr lang="en-US" altLang="zh-TW" b="0" i="1" dirty="0" smtClean="0">
                            <a:latin typeface="Cambria Math" panose="02040503050406030204" pitchFamily="18" charset="0"/>
                          </a:rPr>
                        </m:ctrlPr>
                      </m:sSupPr>
                      <m:e>
                        <m:r>
                          <a:rPr lang="en-US" altLang="zh-TW" b="0" i="1" dirty="0" smtClean="0">
                            <a:latin typeface="Cambria Math" panose="02040503050406030204" pitchFamily="18" charset="0"/>
                          </a:rPr>
                          <m:t>𝑡</m:t>
                        </m:r>
                      </m:e>
                      <m:sup>
                        <m:r>
                          <a:rPr lang="en-US" altLang="zh-TW" b="0" i="1" dirty="0" smtClean="0">
                            <a:latin typeface="Cambria Math" panose="02040503050406030204" pitchFamily="18" charset="0"/>
                          </a:rPr>
                          <m:t>′</m:t>
                        </m:r>
                      </m:sup>
                    </m:sSup>
                    <m:r>
                      <a:rPr lang="en-US" altLang="zh-TW" b="0" i="1" dirty="0" smtClean="0">
                        <a:latin typeface="Cambria Math" panose="02040503050406030204" pitchFamily="18" charset="0"/>
                      </a:rPr>
                      <m:t>𝑠</m:t>
                    </m:r>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𝑡𝑜𝑡𝑎𝑙</m:t>
                    </m:r>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𝑤𝑒𝑎𝑙𝑡h</m:t>
                    </m:r>
                  </m:oMath>
                </a14:m>
                <a:r>
                  <a:rPr lang="en-US" altLang="zh-TW" b="0" dirty="0"/>
                  <a:t> </a:t>
                </a:r>
              </a:p>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𝑎𝑡</m:t>
                      </m:r>
                      <m:r>
                        <a:rPr lang="en-US" altLang="zh-TW" b="0" i="1" smtClean="0">
                          <a:latin typeface="Cambria Math" panose="02040503050406030204" pitchFamily="18" charset="0"/>
                        </a:rPr>
                        <m:t> </m:t>
                      </m:r>
                      <m:r>
                        <a:rPr lang="en-US" altLang="zh-TW" b="0" i="1" smtClean="0">
                          <a:latin typeface="Cambria Math" panose="02040503050406030204" pitchFamily="18" charset="0"/>
                        </a:rPr>
                        <m:t>𝑡h𝑒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𝑒𝑛𝑑</m:t>
                      </m:r>
                      <m:r>
                        <a:rPr lang="en-US" altLang="zh-TW" b="0" i="1" smtClean="0">
                          <a:latin typeface="Cambria Math" panose="02040503050406030204" pitchFamily="18" charset="0"/>
                        </a:rPr>
                        <m:t> </m:t>
                      </m:r>
                      <m:r>
                        <a:rPr lang="en-US" altLang="zh-TW" b="0" i="1" smtClean="0">
                          <a:latin typeface="Cambria Math" panose="02040503050406030204" pitchFamily="18" charset="0"/>
                        </a:rPr>
                        <m:t>𝑜𝑓</m:t>
                      </m:r>
                      <m:r>
                        <a:rPr lang="en-US" altLang="zh-TW" b="0" i="1" smtClean="0">
                          <a:latin typeface="Cambria Math" panose="02040503050406030204" pitchFamily="18" charset="0"/>
                        </a:rPr>
                        <m:t> </m:t>
                      </m:r>
                      <m:r>
                        <a:rPr lang="en-US" altLang="zh-TW" b="0" i="1" smtClean="0">
                          <a:latin typeface="Cambria Math" panose="02040503050406030204" pitchFamily="18" charset="0"/>
                        </a:rPr>
                        <m:t>𝑡h𝑒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𝑠𝑒𝑐𝑜𝑛𝑑</m:t>
                      </m:r>
                      <m:r>
                        <a:rPr lang="en-US" altLang="zh-TW" b="0" i="1" smtClean="0">
                          <a:latin typeface="Cambria Math" panose="02040503050406030204" pitchFamily="18" charset="0"/>
                        </a:rPr>
                        <m:t> </m:t>
                      </m:r>
                      <m:r>
                        <a:rPr lang="en-US" altLang="zh-TW" b="0" i="1" smtClean="0">
                          <a:latin typeface="Cambria Math" panose="02040503050406030204" pitchFamily="18" charset="0"/>
                        </a:rPr>
                        <m:t>𝑝𝑒𝑟𝑖𝑜𝑑</m:t>
                      </m:r>
                    </m:oMath>
                  </m:oMathPara>
                </a14:m>
                <a:endParaRPr lang="en-US" altLang="zh-TW" b="0" dirty="0"/>
              </a:p>
              <a:p>
                <a:endParaRPr lang="en-US" altLang="zh-TW" b="0" dirty="0"/>
              </a:p>
              <a:p>
                <a:pPr/>
                <a14:m>
                  <m:oMathPara xmlns:m="http://schemas.openxmlformats.org/officeDocument/2006/math">
                    <m:oMathParaPr>
                      <m:jc m:val="centerGroup"/>
                    </m:oMathParaPr>
                    <m:oMath xmlns:m="http://schemas.openxmlformats.org/officeDocument/2006/math">
                      <m:r>
                        <a:rPr lang="en-US" altLang="zh-TW" b="0" i="1" dirty="0" smtClean="0">
                          <a:latin typeface="Cambria Math" panose="02040503050406030204" pitchFamily="18" charset="0"/>
                        </a:rPr>
                        <m:t>𝑐</m:t>
                      </m:r>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𝑑𝑒𝑛𝑜𝑡𝑒𝑠</m:t>
                      </m:r>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𝑡h𝑒</m:t>
                      </m:r>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𝑎𝑔𝑒𝑛</m:t>
                      </m:r>
                      <m:sSup>
                        <m:sSupPr>
                          <m:ctrlPr>
                            <a:rPr lang="en-US" altLang="zh-TW" b="0" i="1" dirty="0" smtClean="0">
                              <a:latin typeface="Cambria Math" panose="02040503050406030204" pitchFamily="18" charset="0"/>
                            </a:rPr>
                          </m:ctrlPr>
                        </m:sSupPr>
                        <m:e>
                          <m:r>
                            <a:rPr lang="en-US" altLang="zh-TW" b="0" i="1" dirty="0" smtClean="0">
                              <a:latin typeface="Cambria Math" panose="02040503050406030204" pitchFamily="18" charset="0"/>
                            </a:rPr>
                            <m:t>𝑡</m:t>
                          </m:r>
                        </m:e>
                        <m:sup>
                          <m:r>
                            <a:rPr lang="en-US" altLang="zh-TW" b="0" i="1" dirty="0" smtClean="0">
                              <a:latin typeface="Cambria Math" panose="02040503050406030204" pitchFamily="18" charset="0"/>
                            </a:rPr>
                            <m:t>′</m:t>
                          </m:r>
                        </m:sup>
                      </m:sSup>
                      <m:r>
                        <a:rPr lang="en-US" altLang="zh-TW" b="0" i="1" dirty="0" smtClean="0">
                          <a:latin typeface="Cambria Math" panose="02040503050406030204" pitchFamily="18" charset="0"/>
                        </a:rPr>
                        <m:t>𝑠</m:t>
                      </m:r>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𝑡𝑜𝑡𝑎𝑙</m:t>
                      </m:r>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𝑒𝑓𝑓𝑜𝑟𝑡</m:t>
                      </m:r>
                      <m:r>
                        <a:rPr lang="en-US" altLang="zh-TW" b="0" i="1" dirty="0" smtClean="0">
                          <a:latin typeface="Cambria Math" panose="02040503050406030204" pitchFamily="18" charset="0"/>
                        </a:rPr>
                        <m:t> </m:t>
                      </m:r>
                      <m:r>
                        <a:rPr lang="en-US" altLang="zh-TW" b="0" i="1" dirty="0" smtClean="0">
                          <a:latin typeface="Cambria Math" panose="02040503050406030204" pitchFamily="18" charset="0"/>
                        </a:rPr>
                        <m:t>𝑐𝑜𝑠𝑡𝑠</m:t>
                      </m:r>
                    </m:oMath>
                  </m:oMathPara>
                </a14:m>
                <a:endParaRPr lang="zh-TW" altLang="en-US" dirty="0"/>
              </a:p>
            </p:txBody>
          </p:sp>
        </mc:Choice>
        <mc:Fallback xmlns="">
          <p:sp>
            <p:nvSpPr>
              <p:cNvPr id="6" name="文字方塊 5">
                <a:extLst>
                  <a:ext uri="{FF2B5EF4-FFF2-40B4-BE49-F238E27FC236}">
                    <a16:creationId xmlns:a16="http://schemas.microsoft.com/office/drawing/2014/main" id="{FBBDEB5D-1FD8-4A90-9E26-5355A9AA131B}"/>
                  </a:ext>
                </a:extLst>
              </p:cNvPr>
              <p:cNvSpPr txBox="1">
                <a:spLocks noRot="1" noChangeAspect="1" noMove="1" noResize="1" noEditPoints="1" noAdjustHandles="1" noChangeArrowheads="1" noChangeShapeType="1" noTextEdit="1"/>
              </p:cNvSpPr>
              <p:nvPr/>
            </p:nvSpPr>
            <p:spPr>
              <a:xfrm>
                <a:off x="2491663" y="2037913"/>
                <a:ext cx="4330961" cy="1754326"/>
              </a:xfrm>
              <a:prstGeom prst="rect">
                <a:avLst/>
              </a:prstGeom>
              <a:blipFill>
                <a:blip r:embed="rId8"/>
                <a:stretch>
                  <a:fillRect t="-1724" b="-1724"/>
                </a:stretch>
              </a:blipFill>
              <a:ln>
                <a:solidFill>
                  <a:schemeClr val="accent1"/>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DF26F9B2-8C29-489B-B6C8-1191BE55A468}"/>
                  </a:ext>
                </a:extLst>
              </p:cNvPr>
              <p:cNvSpPr txBox="1"/>
              <p:nvPr/>
            </p:nvSpPr>
            <p:spPr>
              <a:xfrm>
                <a:off x="2124274" y="5852383"/>
                <a:ext cx="4530788" cy="923330"/>
              </a:xfrm>
              <a:prstGeom prst="rect">
                <a:avLst/>
              </a:prstGeom>
              <a:noFill/>
              <a:ln>
                <a:solidFill>
                  <a:schemeClr val="accent1"/>
                </a:solidFill>
              </a:ln>
            </p:spPr>
            <p:txBody>
              <a:bodyPr wrap="square" rtlCol="0">
                <a:spAutoFit/>
              </a:bodyPr>
              <a:lstStyle/>
              <a:p>
                <a:r>
                  <a:rPr lang="en-US" altLang="zh-TW" b="0" dirty="0"/>
                  <a:t>Assuming the agent has zero initial wealth and access to some alternative employment offer that provides utility </a:t>
                </a:r>
                <a14:m>
                  <m:oMath xmlns:m="http://schemas.openxmlformats.org/officeDocument/2006/math">
                    <m:sSub>
                      <m:sSubPr>
                        <m:ctrlPr>
                          <a:rPr lang="en-US" altLang="zh-TW" b="0" i="1" dirty="0" smtClean="0">
                            <a:latin typeface="Cambria Math" panose="02040503050406030204" pitchFamily="18" charset="0"/>
                          </a:rPr>
                        </m:ctrlPr>
                      </m:sSubPr>
                      <m:e>
                        <m:r>
                          <m:rPr>
                            <m:sty m:val="p"/>
                          </m:rPr>
                          <a:rPr lang="el-GR" altLang="zh-TW" b="0" i="1" dirty="0" smtClean="0">
                            <a:latin typeface="Cambria Math" panose="02040503050406030204" pitchFamily="18" charset="0"/>
                          </a:rPr>
                          <m:t>Ω</m:t>
                        </m:r>
                      </m:e>
                      <m:sub>
                        <m:r>
                          <a:rPr lang="en-US" altLang="zh-TW" b="0" i="1" dirty="0" smtClean="0">
                            <a:latin typeface="Cambria Math" panose="02040503050406030204" pitchFamily="18" charset="0"/>
                          </a:rPr>
                          <m:t>𝑡</m:t>
                        </m:r>
                      </m:sub>
                    </m:sSub>
                    <m:r>
                      <a:rPr lang="en-US" altLang="zh-TW" b="0" i="0" dirty="0" smtClean="0">
                        <a:latin typeface="Cambria Math" panose="02040503050406030204" pitchFamily="18" charset="0"/>
                      </a:rPr>
                      <m:t> </m:t>
                    </m:r>
                    <m:r>
                      <m:rPr>
                        <m:sty m:val="p"/>
                      </m:rPr>
                      <a:rPr lang="en-US" altLang="zh-TW" b="0" i="0" dirty="0" smtClean="0">
                        <a:latin typeface="Cambria Math" panose="02040503050406030204" pitchFamily="18" charset="0"/>
                      </a:rPr>
                      <m:t>at</m:t>
                    </m:r>
                    <m:r>
                      <a:rPr lang="en-US" altLang="zh-TW" b="0" i="0" dirty="0" smtClean="0">
                        <a:latin typeface="Cambria Math" panose="02040503050406030204" pitchFamily="18" charset="0"/>
                      </a:rPr>
                      <m:t> </m:t>
                    </m:r>
                    <m:r>
                      <m:rPr>
                        <m:sty m:val="p"/>
                      </m:rPr>
                      <a:rPr lang="en-US" altLang="zh-TW" b="0" i="0" dirty="0" smtClean="0">
                        <a:latin typeface="Cambria Math" panose="02040503050406030204" pitchFamily="18" charset="0"/>
                      </a:rPr>
                      <m:t>time</m:t>
                    </m:r>
                    <m:r>
                      <a:rPr lang="en-US" altLang="zh-TW" b="0" i="0" dirty="0" smtClean="0">
                        <a:latin typeface="Cambria Math" panose="02040503050406030204" pitchFamily="18" charset="0"/>
                      </a:rPr>
                      <m:t> </m:t>
                    </m:r>
                    <m:r>
                      <m:rPr>
                        <m:sty m:val="p"/>
                      </m:rPr>
                      <a:rPr lang="en-US" altLang="zh-TW" b="0" i="0" dirty="0" smtClean="0">
                        <a:latin typeface="Cambria Math" panose="02040503050406030204" pitchFamily="18" charset="0"/>
                      </a:rPr>
                      <m:t>t</m:t>
                    </m:r>
                    <m:r>
                      <a:rPr lang="en-US" altLang="zh-TW" b="0" i="0" dirty="0" smtClean="0">
                        <a:latin typeface="Cambria Math" panose="02040503050406030204" pitchFamily="18" charset="0"/>
                      </a:rPr>
                      <m:t> </m:t>
                    </m:r>
                    <m:r>
                      <m:rPr>
                        <m:sty m:val="p"/>
                      </m:rPr>
                      <a:rPr lang="en-US" altLang="zh-TW" b="0" i="0" dirty="0" smtClean="0">
                        <a:latin typeface="Cambria Math" panose="02040503050406030204" pitchFamily="18" charset="0"/>
                      </a:rPr>
                      <m:t>if</m:t>
                    </m:r>
                    <m:r>
                      <a:rPr lang="en-US" altLang="zh-TW" b="0" i="0" dirty="0" smtClean="0">
                        <a:latin typeface="Cambria Math" panose="02040503050406030204" pitchFamily="18" charset="0"/>
                      </a:rPr>
                      <m:t> </m:t>
                    </m:r>
                    <m:r>
                      <m:rPr>
                        <m:sty m:val="p"/>
                      </m:rPr>
                      <a:rPr lang="en-US" altLang="zh-TW" b="0" i="0" dirty="0" smtClean="0">
                        <a:latin typeface="Cambria Math" panose="02040503050406030204" pitchFamily="18" charset="0"/>
                      </a:rPr>
                      <m:t>accepted</m:t>
                    </m:r>
                  </m:oMath>
                </a14:m>
                <a:r>
                  <a:rPr lang="en-US" altLang="zh-TW" dirty="0"/>
                  <a:t>.</a:t>
                </a:r>
                <a:endParaRPr lang="zh-TW" altLang="en-US" dirty="0"/>
              </a:p>
            </p:txBody>
          </p:sp>
        </mc:Choice>
        <mc:Fallback xmlns="">
          <p:sp>
            <p:nvSpPr>
              <p:cNvPr id="7" name="文字方塊 6">
                <a:extLst>
                  <a:ext uri="{FF2B5EF4-FFF2-40B4-BE49-F238E27FC236}">
                    <a16:creationId xmlns:a16="http://schemas.microsoft.com/office/drawing/2014/main" id="{DF26F9B2-8C29-489B-B6C8-1191BE55A468}"/>
                  </a:ext>
                </a:extLst>
              </p:cNvPr>
              <p:cNvSpPr txBox="1">
                <a:spLocks noRot="1" noChangeAspect="1" noMove="1" noResize="1" noEditPoints="1" noAdjustHandles="1" noChangeArrowheads="1" noChangeShapeType="1" noTextEdit="1"/>
              </p:cNvSpPr>
              <p:nvPr/>
            </p:nvSpPr>
            <p:spPr>
              <a:xfrm>
                <a:off x="2124274" y="5852383"/>
                <a:ext cx="4530788" cy="923330"/>
              </a:xfrm>
              <a:prstGeom prst="rect">
                <a:avLst/>
              </a:prstGeom>
              <a:blipFill>
                <a:blip r:embed="rId9"/>
                <a:stretch>
                  <a:fillRect l="-938" t="-2597" r="-1340" b="-8442"/>
                </a:stretch>
              </a:blipFill>
              <a:ln>
                <a:solidFill>
                  <a:schemeClr val="accent1"/>
                </a:solidFill>
              </a:ln>
            </p:spPr>
            <p:txBody>
              <a:bodyPr/>
              <a:lstStyle/>
              <a:p>
                <a:r>
                  <a:rPr lang="zh-TW" altLang="en-US">
                    <a:noFill/>
                  </a:rPr>
                  <a:t> </a:t>
                </a:r>
              </a:p>
            </p:txBody>
          </p:sp>
        </mc:Fallback>
      </mc:AlternateContent>
    </p:spTree>
    <p:extLst>
      <p:ext uri="{BB962C8B-B14F-4D97-AF65-F5344CB8AC3E}">
        <p14:creationId xmlns:p14="http://schemas.microsoft.com/office/powerpoint/2010/main" val="265082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59A5C7E5-7D43-44F2-85BD-B57BAE2D6CE9}"/>
                  </a:ext>
                </a:extLst>
              </p:cNvPr>
              <p:cNvSpPr txBox="1"/>
              <p:nvPr/>
            </p:nvSpPr>
            <p:spPr>
              <a:xfrm>
                <a:off x="3010677" y="1540262"/>
                <a:ext cx="6170646" cy="1893403"/>
              </a:xfrm>
              <a:prstGeom prst="rect">
                <a:avLst/>
              </a:prstGeom>
              <a:no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𝑢</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𝑤</m:t>
                          </m:r>
                        </m:e>
                      </m:d>
                      <m:r>
                        <a:rPr lang="en-US" altLang="zh-TW" b="0" i="1" smtClean="0">
                          <a:latin typeface="Cambria Math" panose="02040503050406030204" pitchFamily="18" charset="0"/>
                        </a:rPr>
                        <m:t> </m:t>
                      </m:r>
                      <m:r>
                        <a:rPr lang="en-US" altLang="zh-TW" b="0" i="1" smtClean="0">
                          <a:latin typeface="Cambria Math" panose="02040503050406030204" pitchFamily="18" charset="0"/>
                        </a:rPr>
                        <m:t>𝑠𝑎𝑡𝑖𝑠𝑓𝑖𝑒𝑠</m:t>
                      </m:r>
                      <m:r>
                        <a:rPr lang="en-US" altLang="zh-TW" b="0" i="1" smtClean="0">
                          <a:latin typeface="Cambria Math" panose="02040503050406030204" pitchFamily="18" charset="0"/>
                        </a:rPr>
                        <m:t> </m:t>
                      </m:r>
                      <m:r>
                        <a:rPr lang="en-US" altLang="zh-TW" b="0" i="1" smtClean="0">
                          <a:latin typeface="Cambria Math" panose="02040503050406030204" pitchFamily="18" charset="0"/>
                        </a:rPr>
                        <m:t>𝐶𝑅𝑅𝐴</m:t>
                      </m:r>
                      <m:r>
                        <a:rPr lang="en-US" altLang="zh-TW" b="0" i="1" smtClean="0">
                          <a:latin typeface="Cambria Math" panose="02040503050406030204" pitchFamily="18" charset="0"/>
                        </a:rPr>
                        <m:t> </m:t>
                      </m:r>
                      <m:r>
                        <a:rPr lang="en-US" altLang="zh-TW" b="0" i="1" smtClean="0">
                          <a:latin typeface="Cambria Math" panose="02040503050406030204" pitchFamily="18" charset="0"/>
                        </a:rPr>
                        <m:t>𝑐𝑜𝑛𝑑𝑖𝑡𝑖𝑜𝑛</m:t>
                      </m:r>
                      <m:r>
                        <a:rPr lang="en-US" altLang="zh-TW" b="0" i="1" smtClean="0">
                          <a:latin typeface="Cambria Math" panose="02040503050406030204" pitchFamily="18" charset="0"/>
                        </a:rPr>
                        <m:t>:</m:t>
                      </m:r>
                    </m:oMath>
                  </m:oMathPara>
                </a14:m>
                <a:endParaRPr lang="en-US" altLang="zh-TW" b="0" dirty="0"/>
              </a:p>
              <a:p>
                <a:pPr/>
                <a14:m>
                  <m:oMathPara xmlns:m="http://schemas.openxmlformats.org/officeDocument/2006/math">
                    <m:oMathParaPr>
                      <m:jc m:val="centerGroup"/>
                    </m:oMathParaPr>
                    <m:oMath xmlns:m="http://schemas.openxmlformats.org/officeDocument/2006/math">
                      <m:func>
                        <m:funcPr>
                          <m:ctrlPr>
                            <a:rPr lang="en-US" altLang="zh-TW" b="0" i="1" smtClean="0">
                              <a:latin typeface="Cambria Math" panose="02040503050406030204" pitchFamily="18" charset="0"/>
                            </a:rPr>
                          </m:ctrlPr>
                        </m:funcPr>
                        <m:fName>
                          <m:limLow>
                            <m:limLowPr>
                              <m:ctrlPr>
                                <a:rPr lang="en-US" altLang="zh-TW" b="0" i="1" smtClean="0">
                                  <a:latin typeface="Cambria Math" panose="02040503050406030204" pitchFamily="18" charset="0"/>
                                </a:rPr>
                              </m:ctrlPr>
                            </m:limLowPr>
                            <m:e>
                              <m:r>
                                <m:rPr>
                                  <m:sty m:val="p"/>
                                </m:rPr>
                                <a:rPr lang="en-US" altLang="zh-TW" b="0" i="0" smtClean="0">
                                  <a:latin typeface="Cambria Math" panose="02040503050406030204" pitchFamily="18" charset="0"/>
                                </a:rPr>
                                <m:t>lim</m:t>
                              </m:r>
                            </m:e>
                            <m:lim>
                              <m:r>
                                <a:rPr lang="en-US" altLang="zh-TW" b="0" i="1" smtClean="0">
                                  <a:latin typeface="Cambria Math" panose="02040503050406030204" pitchFamily="18" charset="0"/>
                                </a:rPr>
                                <m:t>𝑤</m:t>
                              </m:r>
                              <m:r>
                                <a:rPr lang="en-US" altLang="zh-TW" b="0" i="1" smtClean="0">
                                  <a:latin typeface="Cambria Math" panose="02040503050406030204" pitchFamily="18" charset="0"/>
                                  <a:ea typeface="Cambria Math" panose="02040503050406030204" pitchFamily="18" charset="0"/>
                                </a:rPr>
                                <m:t>→0</m:t>
                              </m:r>
                            </m:lim>
                          </m:limLow>
                        </m:fName>
                        <m:e>
                          <m:r>
                            <a:rPr lang="en-US" altLang="zh-TW" b="0" i="1" smtClean="0">
                              <a:latin typeface="Cambria Math" panose="02040503050406030204" pitchFamily="18" charset="0"/>
                            </a:rPr>
                            <m:t>𝑢</m:t>
                          </m:r>
                          <m:r>
                            <a:rPr lang="en-US" altLang="zh-TW" b="0" i="1" smtClean="0">
                              <a:latin typeface="Cambria Math" panose="02040503050406030204" pitchFamily="18" charset="0"/>
                            </a:rPr>
                            <m:t>′</m:t>
                          </m:r>
                        </m:e>
                      </m:func>
                      <m:d>
                        <m:dPr>
                          <m:ctrlPr>
                            <a:rPr lang="en-US" altLang="zh-TW" i="1">
                              <a:latin typeface="Cambria Math" panose="02040503050406030204" pitchFamily="18" charset="0"/>
                            </a:rPr>
                          </m:ctrlPr>
                        </m:dPr>
                        <m:e>
                          <m:r>
                            <a:rPr lang="en-US" altLang="zh-TW" i="1">
                              <a:latin typeface="Cambria Math" panose="02040503050406030204" pitchFamily="18" charset="0"/>
                            </a:rPr>
                            <m:t>𝑤</m:t>
                          </m:r>
                        </m:e>
                      </m:d>
                      <m:r>
                        <a:rPr lang="en-US" altLang="zh-TW" b="0" i="1" smtClean="0">
                          <a:latin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m:t>
                      </m:r>
                    </m:oMath>
                  </m:oMathPara>
                </a14:m>
                <a:endParaRPr lang="en-US" altLang="zh-TW" b="0" dirty="0"/>
              </a:p>
              <a:p>
                <a:pPr/>
                <a14:m>
                  <m:oMathPara xmlns:m="http://schemas.openxmlformats.org/officeDocument/2006/math">
                    <m:oMathParaPr>
                      <m:jc m:val="centerGroup"/>
                    </m:oMathParaPr>
                    <m:oMath xmlns:m="http://schemas.openxmlformats.org/officeDocument/2006/math">
                      <m:sSup>
                        <m:sSupPr>
                          <m:ctrlPr>
                            <a:rPr lang="en-US" altLang="zh-TW" b="0" i="1" smtClean="0">
                              <a:latin typeface="Cambria Math" panose="02040503050406030204" pitchFamily="18" charset="0"/>
                            </a:rPr>
                          </m:ctrlPr>
                        </m:sSupPr>
                        <m:e>
                          <m:r>
                            <a:rPr lang="en-US" altLang="zh-TW" i="1">
                              <a:latin typeface="Cambria Math" panose="02040503050406030204" pitchFamily="18" charset="0"/>
                            </a:rPr>
                            <m:t>𝑢</m:t>
                          </m:r>
                        </m:e>
                        <m:sup>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r>
                        <a:rPr lang="en-US" altLang="zh-TW" b="0" i="1" smtClean="0">
                          <a:latin typeface="Cambria Math" panose="02040503050406030204" pitchFamily="18" charset="0"/>
                        </a:rPr>
                        <m:t>𝑤</m:t>
                      </m:r>
                      <m:r>
                        <a:rPr lang="en-US" altLang="zh-TW" b="0" i="1" smtClean="0">
                          <a:latin typeface="Cambria Math" panose="02040503050406030204" pitchFamily="18" charset="0"/>
                        </a:rPr>
                        <m:t>)&gt;0,</m:t>
                      </m:r>
                    </m:oMath>
                  </m:oMathPara>
                </a14:m>
                <a:endParaRPr lang="en-US" altLang="zh-TW" dirty="0"/>
              </a:p>
              <a:p>
                <a:pPr/>
                <a14:m>
                  <m:oMathPara xmlns:m="http://schemas.openxmlformats.org/officeDocument/2006/math">
                    <m:oMathParaPr>
                      <m:jc m:val="centerGroup"/>
                    </m:oMathParaPr>
                    <m:oMath xmlns:m="http://schemas.openxmlformats.org/officeDocument/2006/math">
                      <m:sSup>
                        <m:sSupPr>
                          <m:ctrlPr>
                            <a:rPr lang="en-US" altLang="zh-TW" b="0" i="1" smtClean="0">
                              <a:latin typeface="Cambria Math" panose="02040503050406030204" pitchFamily="18" charset="0"/>
                            </a:rPr>
                          </m:ctrlPr>
                        </m:sSupPr>
                        <m:e>
                          <m:r>
                            <a:rPr lang="en-US" altLang="zh-TW" i="1">
                              <a:latin typeface="Cambria Math" panose="02040503050406030204" pitchFamily="18" charset="0"/>
                            </a:rPr>
                            <m:t>𝑢</m:t>
                          </m:r>
                        </m:e>
                        <m:sup>
                          <m:r>
                            <a:rPr lang="en-US" altLang="zh-TW" b="0" i="1" smtClean="0">
                              <a:latin typeface="Cambria Math" panose="02040503050406030204" pitchFamily="18" charset="0"/>
                            </a:rPr>
                            <m:t>′′</m:t>
                          </m:r>
                          <m:d>
                            <m:dPr>
                              <m:ctrlPr>
                                <a:rPr lang="en-US" altLang="zh-TW" i="1">
                                  <a:latin typeface="Cambria Math" panose="02040503050406030204" pitchFamily="18" charset="0"/>
                                </a:rPr>
                              </m:ctrlPr>
                            </m:dPr>
                            <m:e>
                              <m:r>
                                <a:rPr lang="en-US" altLang="zh-TW" i="1">
                                  <a:latin typeface="Cambria Math" panose="02040503050406030204" pitchFamily="18" charset="0"/>
                                </a:rPr>
                                <m:t>𝑤</m:t>
                              </m:r>
                            </m:e>
                          </m:d>
                        </m:sup>
                      </m:sSup>
                      <m:r>
                        <a:rPr lang="en-US" altLang="zh-TW" b="0" i="1" smtClean="0">
                          <a:latin typeface="Cambria Math" panose="02040503050406030204" pitchFamily="18" charset="0"/>
                        </a:rPr>
                        <m:t>&lt;0,</m:t>
                      </m:r>
                    </m:oMath>
                  </m:oMathPara>
                </a14:m>
                <a:endParaRPr lang="en-US" altLang="zh-TW"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m:t>
                          </m:r>
                          <m:r>
                            <a:rPr lang="en-US" altLang="zh-TW" b="0" i="1" smtClean="0">
                              <a:latin typeface="Cambria Math" panose="02040503050406030204" pitchFamily="18" charset="0"/>
                            </a:rPr>
                            <m:t>𝑢</m:t>
                          </m:r>
                          <m:r>
                            <a:rPr lang="en-US" altLang="zh-TW" b="0" i="1" smtClean="0">
                              <a:latin typeface="Cambria Math" panose="02040503050406030204" pitchFamily="18" charset="0"/>
                            </a:rPr>
                            <m:t>′′(</m:t>
                          </m:r>
                          <m:r>
                            <a:rPr lang="en-US" altLang="zh-TW" b="0" i="1" smtClean="0">
                              <a:latin typeface="Cambria Math" panose="02040503050406030204" pitchFamily="18" charset="0"/>
                            </a:rPr>
                            <m:t>𝑤</m:t>
                          </m:r>
                          <m:r>
                            <a:rPr lang="en-US" altLang="zh-TW" b="0" i="1" smtClean="0">
                              <a:latin typeface="Cambria Math" panose="02040503050406030204" pitchFamily="18" charset="0"/>
                            </a:rPr>
                            <m:t>)</m:t>
                          </m:r>
                        </m:num>
                        <m:den>
                          <m:r>
                            <a:rPr lang="en-US" altLang="zh-TW" b="0" i="1" smtClean="0">
                              <a:latin typeface="Cambria Math" panose="02040503050406030204" pitchFamily="18" charset="0"/>
                            </a:rPr>
                            <m:t>𝑢</m:t>
                          </m:r>
                          <m:r>
                            <a:rPr lang="en-US" altLang="zh-TW" b="0" i="1" smtClean="0">
                              <a:latin typeface="Cambria Math" panose="02040503050406030204" pitchFamily="18" charset="0"/>
                            </a:rPr>
                            <m:t>′(</m:t>
                          </m:r>
                          <m:r>
                            <a:rPr lang="en-US" altLang="zh-TW" b="0" i="1" smtClean="0">
                              <a:latin typeface="Cambria Math" panose="02040503050406030204" pitchFamily="18" charset="0"/>
                            </a:rPr>
                            <m:t>𝑤</m:t>
                          </m:r>
                          <m:r>
                            <a:rPr lang="en-US" altLang="zh-TW" b="0" i="1" smtClean="0">
                              <a:latin typeface="Cambria Math" panose="02040503050406030204" pitchFamily="18" charset="0"/>
                            </a:rPr>
                            <m:t>)</m:t>
                          </m:r>
                        </m:den>
                      </m:f>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r>
                            <a:rPr lang="zh-TW" altLang="en-US" b="0" i="1" smtClean="0">
                              <a:latin typeface="Cambria Math" panose="02040503050406030204" pitchFamily="18" charset="0"/>
                            </a:rPr>
                            <m:t>𝛾</m:t>
                          </m:r>
                        </m:num>
                        <m:den>
                          <m:r>
                            <a:rPr lang="en-US" altLang="zh-TW" b="0" i="1" smtClean="0">
                              <a:latin typeface="Cambria Math" panose="02040503050406030204" pitchFamily="18" charset="0"/>
                            </a:rPr>
                            <m:t>𝑤</m:t>
                          </m:r>
                        </m:den>
                      </m:f>
                      <m:r>
                        <a:rPr lang="en-US" altLang="zh-TW" b="0" i="1" smtClean="0">
                          <a:latin typeface="Cambria Math" panose="02040503050406030204" pitchFamily="18" charset="0"/>
                        </a:rPr>
                        <m:t>&gt;0, </m:t>
                      </m:r>
                      <m:r>
                        <a:rPr lang="zh-TW" altLang="en-US" b="0" i="1" smtClean="0">
                          <a:latin typeface="Cambria Math" panose="02040503050406030204" pitchFamily="18" charset="0"/>
                        </a:rPr>
                        <m:t>𝛾</m:t>
                      </m:r>
                      <m:r>
                        <a:rPr lang="en-US" altLang="zh-TW" b="0" i="1" smtClean="0">
                          <a:latin typeface="Cambria Math" panose="02040503050406030204" pitchFamily="18" charset="0"/>
                        </a:rPr>
                        <m:t> </m:t>
                      </m:r>
                      <m:r>
                        <a:rPr lang="en-US" altLang="zh-TW" b="0" i="1" smtClean="0">
                          <a:latin typeface="Cambria Math" panose="02040503050406030204" pitchFamily="18" charset="0"/>
                        </a:rPr>
                        <m:t>𝑖𝑠</m:t>
                      </m:r>
                      <m:r>
                        <a:rPr lang="en-US" altLang="zh-TW" b="0" i="1" smtClean="0">
                          <a:latin typeface="Cambria Math" panose="02040503050406030204" pitchFamily="18" charset="0"/>
                        </a:rPr>
                        <m:t> </m:t>
                      </m:r>
                      <m:r>
                        <a:rPr lang="en-US" altLang="zh-TW" b="0" i="1" smtClean="0">
                          <a:latin typeface="Cambria Math" panose="02040503050406030204" pitchFamily="18" charset="0"/>
                        </a:rPr>
                        <m:t>𝑡h𝑒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𝑟𝑖𝑠𝑘</m:t>
                      </m:r>
                      <m:r>
                        <a:rPr lang="en-US" altLang="zh-TW" b="0" i="1" smtClean="0">
                          <a:latin typeface="Cambria Math" panose="02040503050406030204" pitchFamily="18" charset="0"/>
                        </a:rPr>
                        <m:t> </m:t>
                      </m:r>
                      <m:r>
                        <a:rPr lang="en-US" altLang="zh-TW" b="0" i="1" smtClean="0">
                          <a:latin typeface="Cambria Math" panose="02040503050406030204" pitchFamily="18" charset="0"/>
                        </a:rPr>
                        <m:t>𝑎𝑣𝑒𝑟𝑠𝑖𝑜𝑛</m:t>
                      </m:r>
                      <m:r>
                        <a:rPr lang="en-US" altLang="zh-TW" b="0" i="1" smtClean="0">
                          <a:latin typeface="Cambria Math" panose="02040503050406030204" pitchFamily="18" charset="0"/>
                        </a:rPr>
                        <m:t> </m:t>
                      </m:r>
                      <m:r>
                        <a:rPr lang="en-US" altLang="zh-TW" b="0" i="1" smtClean="0">
                          <a:latin typeface="Cambria Math" panose="02040503050406030204" pitchFamily="18" charset="0"/>
                        </a:rPr>
                        <m:t>𝑐𝑜𝑒𝑓𝑓𝑖𝑐𝑖𝑒𝑛𝑡</m:t>
                      </m:r>
                    </m:oMath>
                  </m:oMathPara>
                </a14:m>
                <a:endParaRPr lang="zh-TW" altLang="en-US" dirty="0"/>
              </a:p>
            </p:txBody>
          </p:sp>
        </mc:Choice>
        <mc:Fallback xmlns="">
          <p:sp>
            <p:nvSpPr>
              <p:cNvPr id="4" name="文字方塊 3">
                <a:extLst>
                  <a:ext uri="{FF2B5EF4-FFF2-40B4-BE49-F238E27FC236}">
                    <a16:creationId xmlns:a16="http://schemas.microsoft.com/office/drawing/2014/main" id="{59A5C7E5-7D43-44F2-85BD-B57BAE2D6CE9}"/>
                  </a:ext>
                </a:extLst>
              </p:cNvPr>
              <p:cNvSpPr txBox="1">
                <a:spLocks noRot="1" noChangeAspect="1" noMove="1" noResize="1" noEditPoints="1" noAdjustHandles="1" noChangeArrowheads="1" noChangeShapeType="1" noTextEdit="1"/>
              </p:cNvSpPr>
              <p:nvPr/>
            </p:nvSpPr>
            <p:spPr>
              <a:xfrm>
                <a:off x="3010677" y="1540262"/>
                <a:ext cx="6170646" cy="1893403"/>
              </a:xfrm>
              <a:prstGeom prst="rect">
                <a:avLst/>
              </a:prstGeom>
              <a:blipFill>
                <a:blip r:embed="rId2"/>
                <a:stretch>
                  <a:fillRect/>
                </a:stretch>
              </a:blipFill>
              <a:ln>
                <a:solidFill>
                  <a:schemeClr val="accent1"/>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45B326D6-D4D2-4E8C-9688-CFC1220C372C}"/>
                  </a:ext>
                </a:extLst>
              </p:cNvPr>
              <p:cNvSpPr txBox="1"/>
              <p:nvPr/>
            </p:nvSpPr>
            <p:spPr>
              <a:xfrm>
                <a:off x="1683398" y="3962471"/>
                <a:ext cx="9130782" cy="646331"/>
              </a:xfrm>
              <a:prstGeom prst="rect">
                <a:avLst/>
              </a:prstGeom>
              <a:no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𝐴𝑠𝑠𝑢𝑚𝑖𝑛𝑔</m:t>
                      </m:r>
                      <m:r>
                        <a:rPr lang="en-US" altLang="zh-TW" b="0" i="1" smtClean="0">
                          <a:latin typeface="Cambria Math" panose="02040503050406030204" pitchFamily="18" charset="0"/>
                        </a:rPr>
                        <m:t> </m:t>
                      </m:r>
                      <m:r>
                        <a:rPr lang="en-US" altLang="zh-TW" b="0" i="1" smtClean="0">
                          <a:latin typeface="Cambria Math" panose="02040503050406030204" pitchFamily="18" charset="0"/>
                        </a:rPr>
                        <m:t>𝑡h𝑒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𝑎𝑔𝑒𝑛𝑡</m:t>
                      </m:r>
                      <m:r>
                        <a:rPr lang="en-US" altLang="zh-TW" b="0" i="1" smtClean="0">
                          <a:latin typeface="Cambria Math" panose="02040503050406030204" pitchFamily="18" charset="0"/>
                        </a:rPr>
                        <m:t> </m:t>
                      </m:r>
                      <m:r>
                        <a:rPr lang="en-US" altLang="zh-TW" b="0" i="1" smtClean="0">
                          <a:latin typeface="Cambria Math" panose="02040503050406030204" pitchFamily="18" charset="0"/>
                        </a:rPr>
                        <m:t>h𝑎𝑠</m:t>
                      </m:r>
                      <m:r>
                        <a:rPr lang="en-US" altLang="zh-TW" b="0" i="1" smtClean="0">
                          <a:latin typeface="Cambria Math" panose="02040503050406030204" pitchFamily="18" charset="0"/>
                        </a:rPr>
                        <m:t> </m:t>
                      </m:r>
                      <m:r>
                        <a:rPr lang="en-US" altLang="zh-TW" b="0" i="1" smtClean="0">
                          <a:latin typeface="Cambria Math" panose="02040503050406030204" pitchFamily="18" charset="0"/>
                        </a:rPr>
                        <m:t>𝑧𝑒𝑟𝑜</m:t>
                      </m:r>
                      <m:r>
                        <a:rPr lang="en-US" altLang="zh-TW" b="0" i="1" smtClean="0">
                          <a:latin typeface="Cambria Math" panose="02040503050406030204" pitchFamily="18" charset="0"/>
                        </a:rPr>
                        <m:t> </m:t>
                      </m:r>
                      <m:r>
                        <a:rPr lang="en-US" altLang="zh-TW" b="0" i="1" smtClean="0">
                          <a:latin typeface="Cambria Math" panose="02040503050406030204" pitchFamily="18" charset="0"/>
                        </a:rPr>
                        <m:t>𝑤𝑒𝑎𝑙𝑡h</m:t>
                      </m:r>
                      <m:r>
                        <a:rPr lang="en-US" altLang="zh-TW" b="0" i="1" smtClean="0">
                          <a:latin typeface="Cambria Math" panose="02040503050406030204" pitchFamily="18" charset="0"/>
                        </a:rPr>
                        <m:t> </m:t>
                      </m:r>
                      <m:r>
                        <a:rPr lang="en-US" altLang="zh-TW" b="0" i="1" smtClean="0">
                          <a:latin typeface="Cambria Math" panose="02040503050406030204" pitchFamily="18" charset="0"/>
                        </a:rPr>
                        <m:t>𝑎𝑡</m:t>
                      </m:r>
                      <m:r>
                        <a:rPr lang="en-US" altLang="zh-TW" b="0" i="1" smtClean="0">
                          <a:latin typeface="Cambria Math" panose="02040503050406030204" pitchFamily="18" charset="0"/>
                        </a:rPr>
                        <m:t> </m:t>
                      </m:r>
                      <m:r>
                        <a:rPr lang="en-US" altLang="zh-TW" b="0" i="1" smtClean="0">
                          <a:latin typeface="Cambria Math" panose="02040503050406030204" pitchFamily="18" charset="0"/>
                        </a:rPr>
                        <m:t>𝑡h𝑒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𝑏𝑒𝑔𝑖𝑛𝑛𝑖𝑛𝑔</m:t>
                      </m:r>
                      <m:r>
                        <a:rPr lang="en-US" altLang="zh-TW" b="0" i="1" smtClean="0">
                          <a:latin typeface="Cambria Math" panose="02040503050406030204" pitchFamily="18" charset="0"/>
                        </a:rPr>
                        <m:t>,</m:t>
                      </m:r>
                    </m:oMath>
                  </m:oMathPara>
                </a14:m>
                <a:endParaRPr lang="en-US" altLang="zh-TW" b="0" dirty="0"/>
              </a:p>
              <a:p>
                <a:pP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rPr>
                        <m:t> </m:t>
                      </m:r>
                      <m:r>
                        <a:rPr lang="en-US" altLang="zh-TW" b="0" i="1" smtClean="0">
                          <a:latin typeface="Cambria Math" panose="02040503050406030204" pitchFamily="18" charset="0"/>
                        </a:rPr>
                        <m:t>𝑎𝑛𝑑</m:t>
                      </m:r>
                      <m:r>
                        <a:rPr lang="en-US" altLang="zh-TW" b="0" i="1" smtClean="0">
                          <a:latin typeface="Cambria Math" panose="02040503050406030204" pitchFamily="18" charset="0"/>
                        </a:rPr>
                        <m:t> </m:t>
                      </m:r>
                      <m:r>
                        <a:rPr lang="en-US" altLang="zh-TW" b="0" i="1" smtClean="0">
                          <a:latin typeface="Cambria Math" panose="02040503050406030204" pitchFamily="18" charset="0"/>
                        </a:rPr>
                        <m:t>𝑎𝑐𝑐𝑒𝑠𝑠</m:t>
                      </m:r>
                      <m:r>
                        <a:rPr lang="en-US" altLang="zh-TW" b="0" i="1" smtClean="0">
                          <a:latin typeface="Cambria Math" panose="02040503050406030204" pitchFamily="18" charset="0"/>
                        </a:rPr>
                        <m:t> </m:t>
                      </m:r>
                      <m:r>
                        <a:rPr lang="en-US" altLang="zh-TW" b="0" i="1" smtClean="0">
                          <a:latin typeface="Cambria Math" panose="02040503050406030204" pitchFamily="18" charset="0"/>
                        </a:rPr>
                        <m:t>𝑡𝑜</m:t>
                      </m:r>
                      <m:r>
                        <a:rPr lang="en-US" altLang="zh-TW" b="0" i="1" smtClean="0">
                          <a:latin typeface="Cambria Math" panose="02040503050406030204" pitchFamily="18" charset="0"/>
                        </a:rPr>
                        <m:t> </m:t>
                      </m:r>
                      <m:r>
                        <a:rPr lang="en-US" altLang="zh-TW" b="0" i="1" smtClean="0">
                          <a:latin typeface="Cambria Math" panose="02040503050406030204" pitchFamily="18" charset="0"/>
                        </a:rPr>
                        <m:t>𝑠𝑜𝑚𝑒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𝑎𝑙𝑡𝑒𝑟𝑛𝑎𝑡𝑖𝑣𝑒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𝑒𝑚𝑝𝑙𝑜𝑦𝑚𝑒𝑛𝑡</m:t>
                      </m:r>
                      <m:r>
                        <a:rPr lang="en-US" altLang="zh-TW" b="0" i="1" smtClean="0">
                          <a:latin typeface="Cambria Math" panose="02040503050406030204" pitchFamily="18" charset="0"/>
                        </a:rPr>
                        <m:t> </m:t>
                      </m:r>
                      <m:r>
                        <a:rPr lang="en-US" altLang="zh-TW" b="0" i="1" smtClean="0">
                          <a:latin typeface="Cambria Math" panose="02040503050406030204" pitchFamily="18" charset="0"/>
                        </a:rPr>
                        <m:t>𝑜𝑓𝑓𝑒𝑟</m:t>
                      </m:r>
                      <m:r>
                        <a:rPr lang="en-US" altLang="zh-TW" b="0" i="1" smtClean="0">
                          <a:latin typeface="Cambria Math" panose="02040503050406030204" pitchFamily="18" charset="0"/>
                        </a:rPr>
                        <m:t>  </m:t>
                      </m:r>
                      <m:r>
                        <a:rPr lang="en-US" altLang="zh-TW" b="0" i="1" smtClean="0">
                          <a:latin typeface="Cambria Math" panose="02040503050406030204" pitchFamily="18" charset="0"/>
                        </a:rPr>
                        <m:t>𝑡h𝑎𝑡</m:t>
                      </m:r>
                      <m:r>
                        <a:rPr lang="en-US" altLang="zh-TW" b="0" i="1" smtClean="0">
                          <a:latin typeface="Cambria Math" panose="02040503050406030204" pitchFamily="18" charset="0"/>
                        </a:rPr>
                        <m:t> </m:t>
                      </m:r>
                      <m:r>
                        <a:rPr lang="en-US" altLang="zh-TW" b="0" i="1" smtClean="0">
                          <a:latin typeface="Cambria Math" panose="02040503050406030204" pitchFamily="18" charset="0"/>
                        </a:rPr>
                        <m:t>𝑝𝑟𝑜𝑣𝑖𝑑𝑒𝑠</m:t>
                      </m:r>
                      <m:r>
                        <a:rPr lang="en-US" altLang="zh-TW" b="0" i="1" smtClean="0">
                          <a:latin typeface="Cambria Math" panose="02040503050406030204" pitchFamily="18" charset="0"/>
                        </a:rPr>
                        <m:t>  </m:t>
                      </m:r>
                      <m:r>
                        <a:rPr lang="en-US" altLang="zh-TW" b="0" i="1" smtClean="0">
                          <a:latin typeface="Cambria Math" panose="02040503050406030204" pitchFamily="18" charset="0"/>
                        </a:rPr>
                        <m:t>𝑢𝑡𝑖𝑙𝑖𝑡𝑦</m:t>
                      </m:r>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m:rPr>
                              <m:sty m:val="p"/>
                            </m:rPr>
                            <a:rPr lang="el-GR" altLang="zh-TW" b="0" i="1" smtClean="0">
                              <a:latin typeface="Cambria Math" panose="02040503050406030204" pitchFamily="18" charset="0"/>
                            </a:rPr>
                            <m:t>Ω</m:t>
                          </m:r>
                        </m:e>
                        <m:sub>
                          <m:r>
                            <a:rPr lang="en-US" altLang="zh-TW" b="0" i="1" smtClean="0">
                              <a:latin typeface="Cambria Math" panose="02040503050406030204" pitchFamily="18" charset="0"/>
                            </a:rPr>
                            <m:t>𝑡</m:t>
                          </m:r>
                        </m:sub>
                      </m:sSub>
                      <m:r>
                        <a:rPr lang="en-US" altLang="zh-TW" b="0" i="1" smtClean="0">
                          <a:latin typeface="Cambria Math" panose="02040503050406030204" pitchFamily="18" charset="0"/>
                        </a:rPr>
                        <m:t> </m:t>
                      </m:r>
                      <m:r>
                        <a:rPr lang="en-US" altLang="zh-TW" b="0" i="1" smtClean="0">
                          <a:latin typeface="Cambria Math" panose="02040503050406030204" pitchFamily="18" charset="0"/>
                        </a:rPr>
                        <m:t>𝑎𝑡</m:t>
                      </m:r>
                      <m:r>
                        <a:rPr lang="en-US" altLang="zh-TW" b="0" i="1" smtClean="0">
                          <a:latin typeface="Cambria Math" panose="02040503050406030204" pitchFamily="18" charset="0"/>
                        </a:rPr>
                        <m:t> </m:t>
                      </m:r>
                      <m:r>
                        <a:rPr lang="en-US" altLang="zh-TW" b="0" i="1" smtClean="0">
                          <a:latin typeface="Cambria Math" panose="02040503050406030204" pitchFamily="18" charset="0"/>
                        </a:rPr>
                        <m:t>𝑡𝑖𝑚𝑒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oMath>
                  </m:oMathPara>
                </a14:m>
                <a:endParaRPr lang="zh-TW" altLang="en-US" dirty="0"/>
              </a:p>
            </p:txBody>
          </p:sp>
        </mc:Choice>
        <mc:Fallback xmlns="">
          <p:sp>
            <p:nvSpPr>
              <p:cNvPr id="5" name="文字方塊 4">
                <a:extLst>
                  <a:ext uri="{FF2B5EF4-FFF2-40B4-BE49-F238E27FC236}">
                    <a16:creationId xmlns:a16="http://schemas.microsoft.com/office/drawing/2014/main" id="{45B326D6-D4D2-4E8C-9688-CFC1220C372C}"/>
                  </a:ext>
                </a:extLst>
              </p:cNvPr>
              <p:cNvSpPr txBox="1">
                <a:spLocks noRot="1" noChangeAspect="1" noMove="1" noResize="1" noEditPoints="1" noAdjustHandles="1" noChangeArrowheads="1" noChangeShapeType="1" noTextEdit="1"/>
              </p:cNvSpPr>
              <p:nvPr/>
            </p:nvSpPr>
            <p:spPr>
              <a:xfrm>
                <a:off x="1683398" y="3962471"/>
                <a:ext cx="9130782" cy="646331"/>
              </a:xfrm>
              <a:prstGeom prst="rect">
                <a:avLst/>
              </a:prstGeom>
              <a:blipFill>
                <a:blip r:embed="rId3"/>
                <a:stretch>
                  <a:fillRect b="-6481"/>
                </a:stretch>
              </a:blipFill>
              <a:ln>
                <a:solidFill>
                  <a:schemeClr val="accent1"/>
                </a:solidFill>
              </a:ln>
            </p:spPr>
            <p:txBody>
              <a:bodyPr/>
              <a:lstStyle/>
              <a:p>
                <a:r>
                  <a:rPr lang="zh-TW" altLang="en-US">
                    <a:noFill/>
                  </a:rPr>
                  <a:t> </a:t>
                </a:r>
              </a:p>
            </p:txBody>
          </p:sp>
        </mc:Fallback>
      </mc:AlternateContent>
      <p:sp>
        <p:nvSpPr>
          <p:cNvPr id="6" name="標題 1">
            <a:extLst>
              <a:ext uri="{FF2B5EF4-FFF2-40B4-BE49-F238E27FC236}">
                <a16:creationId xmlns:a16="http://schemas.microsoft.com/office/drawing/2014/main" id="{69FBBBC6-5D88-4B3D-8CD8-D9E071278BAC}"/>
              </a:ext>
            </a:extLst>
          </p:cNvPr>
          <p:cNvSpPr>
            <a:spLocks noGrp="1"/>
          </p:cNvSpPr>
          <p:nvPr>
            <p:ph type="title"/>
          </p:nvPr>
        </p:nvSpPr>
        <p:spPr>
          <a:xfrm>
            <a:off x="838200" y="365125"/>
            <a:ext cx="10515600" cy="1325563"/>
          </a:xfrm>
        </p:spPr>
        <p:txBody>
          <a:bodyPr/>
          <a:lstStyle/>
          <a:p>
            <a:r>
              <a:rPr lang="en-US" altLang="zh-TW" dirty="0"/>
              <a:t>Utility settings of the agent.</a:t>
            </a:r>
            <a:endParaRPr lang="zh-TW" altLang="en-US" dirty="0"/>
          </a:p>
        </p:txBody>
      </p:sp>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AEAD4FD0-B194-4A5D-AF7C-52A1DBDE1A85}"/>
                  </a:ext>
                </a:extLst>
              </p:cNvPr>
              <p:cNvSpPr txBox="1"/>
              <p:nvPr/>
            </p:nvSpPr>
            <p:spPr>
              <a:xfrm>
                <a:off x="1903836" y="4814442"/>
                <a:ext cx="8689906" cy="646331"/>
              </a:xfrm>
              <a:prstGeom prst="rect">
                <a:avLst/>
              </a:prstGeom>
              <a:noFill/>
              <a:ln>
                <a:solidFill>
                  <a:schemeClr val="accent1"/>
                </a:solidFill>
              </a:ln>
            </p:spPr>
            <p:txBody>
              <a:bodyPr wrap="square" rtlCol="0">
                <a:spAutoFit/>
              </a:bodyPr>
              <a:lstStyle/>
              <a:p>
                <a:r>
                  <a:rPr lang="en-US" altLang="zh-TW" b="0" dirty="0"/>
                  <a:t>Assuming the agent has zero initial wealth and access to some alternative employment offer that provides utility </a:t>
                </a:r>
                <a14:m>
                  <m:oMath xmlns:m="http://schemas.openxmlformats.org/officeDocument/2006/math">
                    <m:sSub>
                      <m:sSubPr>
                        <m:ctrlPr>
                          <a:rPr lang="en-US" altLang="zh-TW" b="0" i="1" dirty="0" smtClean="0">
                            <a:latin typeface="Cambria Math" panose="02040503050406030204" pitchFamily="18" charset="0"/>
                          </a:rPr>
                        </m:ctrlPr>
                      </m:sSubPr>
                      <m:e>
                        <m:r>
                          <m:rPr>
                            <m:sty m:val="p"/>
                          </m:rPr>
                          <a:rPr lang="el-GR" altLang="zh-TW" b="0" i="1" dirty="0" smtClean="0">
                            <a:latin typeface="Cambria Math" panose="02040503050406030204" pitchFamily="18" charset="0"/>
                          </a:rPr>
                          <m:t>Ω</m:t>
                        </m:r>
                      </m:e>
                      <m:sub>
                        <m:r>
                          <a:rPr lang="en-US" altLang="zh-TW" b="0" i="1" dirty="0" smtClean="0">
                            <a:latin typeface="Cambria Math" panose="02040503050406030204" pitchFamily="18" charset="0"/>
                          </a:rPr>
                          <m:t>𝑡</m:t>
                        </m:r>
                      </m:sub>
                    </m:sSub>
                    <m:r>
                      <a:rPr lang="en-US" altLang="zh-TW" b="0" i="0" dirty="0" smtClean="0">
                        <a:latin typeface="Cambria Math" panose="02040503050406030204" pitchFamily="18" charset="0"/>
                      </a:rPr>
                      <m:t> </m:t>
                    </m:r>
                    <m:r>
                      <m:rPr>
                        <m:sty m:val="p"/>
                      </m:rPr>
                      <a:rPr lang="en-US" altLang="zh-TW" b="0" i="0" dirty="0" smtClean="0">
                        <a:latin typeface="Cambria Math" panose="02040503050406030204" pitchFamily="18" charset="0"/>
                      </a:rPr>
                      <m:t>at</m:t>
                    </m:r>
                    <m:r>
                      <a:rPr lang="en-US" altLang="zh-TW" b="0" i="0" dirty="0" smtClean="0">
                        <a:latin typeface="Cambria Math" panose="02040503050406030204" pitchFamily="18" charset="0"/>
                      </a:rPr>
                      <m:t> </m:t>
                    </m:r>
                    <m:r>
                      <m:rPr>
                        <m:sty m:val="p"/>
                      </m:rPr>
                      <a:rPr lang="en-US" altLang="zh-TW" b="0" i="0" dirty="0" smtClean="0">
                        <a:latin typeface="Cambria Math" panose="02040503050406030204" pitchFamily="18" charset="0"/>
                      </a:rPr>
                      <m:t>time</m:t>
                    </m:r>
                    <m:r>
                      <a:rPr lang="en-US" altLang="zh-TW" b="0" i="0" dirty="0" smtClean="0">
                        <a:latin typeface="Cambria Math" panose="02040503050406030204" pitchFamily="18" charset="0"/>
                      </a:rPr>
                      <m:t> </m:t>
                    </m:r>
                    <m:r>
                      <m:rPr>
                        <m:sty m:val="p"/>
                      </m:rPr>
                      <a:rPr lang="en-US" altLang="zh-TW" b="0" i="0" dirty="0" smtClean="0">
                        <a:latin typeface="Cambria Math" panose="02040503050406030204" pitchFamily="18" charset="0"/>
                      </a:rPr>
                      <m:t>t</m:t>
                    </m:r>
                    <m:r>
                      <a:rPr lang="en-US" altLang="zh-TW" b="0" i="0" dirty="0" smtClean="0">
                        <a:latin typeface="Cambria Math" panose="02040503050406030204" pitchFamily="18" charset="0"/>
                      </a:rPr>
                      <m:t> </m:t>
                    </m:r>
                    <m:r>
                      <m:rPr>
                        <m:sty m:val="p"/>
                      </m:rPr>
                      <a:rPr lang="en-US" altLang="zh-TW" b="0" i="0" dirty="0" smtClean="0">
                        <a:latin typeface="Cambria Math" panose="02040503050406030204" pitchFamily="18" charset="0"/>
                      </a:rPr>
                      <m:t>if</m:t>
                    </m:r>
                    <m:r>
                      <a:rPr lang="en-US" altLang="zh-TW" b="0" i="0" dirty="0" smtClean="0">
                        <a:latin typeface="Cambria Math" panose="02040503050406030204" pitchFamily="18" charset="0"/>
                      </a:rPr>
                      <m:t> </m:t>
                    </m:r>
                    <m:r>
                      <m:rPr>
                        <m:sty m:val="p"/>
                      </m:rPr>
                      <a:rPr lang="en-US" altLang="zh-TW" b="0" i="0" dirty="0" smtClean="0">
                        <a:latin typeface="Cambria Math" panose="02040503050406030204" pitchFamily="18" charset="0"/>
                      </a:rPr>
                      <m:t>accepted</m:t>
                    </m:r>
                  </m:oMath>
                </a14:m>
                <a:r>
                  <a:rPr lang="en-US" altLang="zh-TW" dirty="0"/>
                  <a:t>.</a:t>
                </a:r>
                <a:endParaRPr lang="zh-TW" altLang="en-US" dirty="0"/>
              </a:p>
            </p:txBody>
          </p:sp>
        </mc:Choice>
        <mc:Fallback xmlns="">
          <p:sp>
            <p:nvSpPr>
              <p:cNvPr id="7" name="文字方塊 6">
                <a:extLst>
                  <a:ext uri="{FF2B5EF4-FFF2-40B4-BE49-F238E27FC236}">
                    <a16:creationId xmlns:a16="http://schemas.microsoft.com/office/drawing/2014/main" id="{AEAD4FD0-B194-4A5D-AF7C-52A1DBDE1A85}"/>
                  </a:ext>
                </a:extLst>
              </p:cNvPr>
              <p:cNvSpPr txBox="1">
                <a:spLocks noRot="1" noChangeAspect="1" noMove="1" noResize="1" noEditPoints="1" noAdjustHandles="1" noChangeArrowheads="1" noChangeShapeType="1" noTextEdit="1"/>
              </p:cNvSpPr>
              <p:nvPr/>
            </p:nvSpPr>
            <p:spPr>
              <a:xfrm>
                <a:off x="1903836" y="4814442"/>
                <a:ext cx="8689906" cy="646331"/>
              </a:xfrm>
              <a:prstGeom prst="rect">
                <a:avLst/>
              </a:prstGeom>
              <a:blipFill>
                <a:blip r:embed="rId4"/>
                <a:stretch>
                  <a:fillRect l="-490" t="-4630" b="-12963"/>
                </a:stretch>
              </a:blipFill>
              <a:ln>
                <a:solidFill>
                  <a:schemeClr val="accent1"/>
                </a:solidFill>
              </a:ln>
            </p:spPr>
            <p:txBody>
              <a:bodyPr/>
              <a:lstStyle/>
              <a:p>
                <a:r>
                  <a:rPr lang="zh-TW" altLang="en-US">
                    <a:noFill/>
                  </a:rPr>
                  <a:t> </a:t>
                </a:r>
              </a:p>
            </p:txBody>
          </p:sp>
        </mc:Fallback>
      </mc:AlternateContent>
    </p:spTree>
    <p:extLst>
      <p:ext uri="{BB962C8B-B14F-4D97-AF65-F5344CB8AC3E}">
        <p14:creationId xmlns:p14="http://schemas.microsoft.com/office/powerpoint/2010/main" val="3546933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0A8EA4E-F308-4F22-8233-0993E2F4A277}"/>
              </a:ext>
            </a:extLst>
          </p:cNvPr>
          <p:cNvPicPr>
            <a:picLocks noChangeAspect="1"/>
          </p:cNvPicPr>
          <p:nvPr/>
        </p:nvPicPr>
        <p:blipFill rotWithShape="1">
          <a:blip r:embed="rId3"/>
          <a:srcRect l="8624" r="6605" b="18184"/>
          <a:stretch/>
        </p:blipFill>
        <p:spPr>
          <a:xfrm>
            <a:off x="105900" y="0"/>
            <a:ext cx="12086100" cy="6657879"/>
          </a:xfrm>
          <a:prstGeom prst="rect">
            <a:avLst/>
          </a:prstGeom>
        </p:spPr>
      </p:pic>
      <p:sp>
        <p:nvSpPr>
          <p:cNvPr id="5" name="文字方塊 4">
            <a:extLst>
              <a:ext uri="{FF2B5EF4-FFF2-40B4-BE49-F238E27FC236}">
                <a16:creationId xmlns:a16="http://schemas.microsoft.com/office/drawing/2014/main" id="{3011641D-69C8-403F-8D43-132440B953C9}"/>
              </a:ext>
            </a:extLst>
          </p:cNvPr>
          <p:cNvSpPr txBox="1"/>
          <p:nvPr/>
        </p:nvSpPr>
        <p:spPr>
          <a:xfrm>
            <a:off x="105900" y="614561"/>
            <a:ext cx="2799184" cy="369332"/>
          </a:xfrm>
          <a:prstGeom prst="rect">
            <a:avLst/>
          </a:prstGeom>
          <a:noFill/>
          <a:ln>
            <a:solidFill>
              <a:schemeClr val="accent1"/>
            </a:solidFill>
          </a:ln>
        </p:spPr>
        <p:txBody>
          <a:bodyPr wrap="square" rtlCol="0">
            <a:spAutoFit/>
          </a:bodyPr>
          <a:lstStyle/>
          <a:p>
            <a:r>
              <a:rPr lang="en-US" altLang="zh-TW" dirty="0"/>
              <a:t>Assume the discount rate=0</a:t>
            </a:r>
            <a:endParaRPr lang="zh-TW" altLang="en-US" dirty="0"/>
          </a:p>
        </p:txBody>
      </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107DE593-E266-4427-B6B7-8D5F7A0AA573}"/>
                  </a:ext>
                </a:extLst>
              </p:cNvPr>
              <p:cNvSpPr txBox="1"/>
              <p:nvPr/>
            </p:nvSpPr>
            <p:spPr>
              <a:xfrm>
                <a:off x="365602" y="1930918"/>
                <a:ext cx="3085323" cy="923330"/>
              </a:xfrm>
              <a:prstGeom prst="rect">
                <a:avLst/>
              </a:prstGeom>
              <a:noFill/>
              <a:ln>
                <a:solidFill>
                  <a:srgbClr val="FF0000"/>
                </a:solidFill>
              </a:ln>
            </p:spPr>
            <p:txBody>
              <a:bodyPr wrap="square" rtlCol="0">
                <a:spAutoFit/>
              </a:bodyPr>
              <a:lstStyle/>
              <a:p>
                <a:pPr algn="ctr"/>
                <a:r>
                  <a:rPr lang="en-US" altLang="zh-TW" dirty="0"/>
                  <a:t>(Agent’s) Implement cost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𝑐</m:t>
                        </m:r>
                      </m:e>
                      <m:sub>
                        <m:r>
                          <a:rPr lang="en-US" altLang="zh-TW" b="0" i="1" smtClean="0">
                            <a:latin typeface="Cambria Math" panose="02040503050406030204" pitchFamily="18" charset="0"/>
                          </a:rPr>
                          <m:t>1</m:t>
                        </m:r>
                      </m:sub>
                    </m:sSub>
                  </m:oMath>
                </a14:m>
                <a:r>
                  <a:rPr lang="en-US" altLang="zh-TW" dirty="0"/>
                  <a:t>&gt;0 ,fix salary s1</a:t>
                </a:r>
              </a:p>
              <a:p>
                <a:pPr algn="ctr"/>
                <a:r>
                  <a:rPr lang="en-US" altLang="zh-TW" dirty="0"/>
                  <a:t>(incentive payoff=b1 if success)</a:t>
                </a:r>
                <a:endParaRPr lang="zh-TW" altLang="en-US" dirty="0"/>
              </a:p>
            </p:txBody>
          </p:sp>
        </mc:Choice>
        <mc:Fallback xmlns="">
          <p:sp>
            <p:nvSpPr>
              <p:cNvPr id="6" name="文字方塊 5">
                <a:extLst>
                  <a:ext uri="{FF2B5EF4-FFF2-40B4-BE49-F238E27FC236}">
                    <a16:creationId xmlns:a16="http://schemas.microsoft.com/office/drawing/2014/main" id="{107DE593-E266-4427-B6B7-8D5F7A0AA573}"/>
                  </a:ext>
                </a:extLst>
              </p:cNvPr>
              <p:cNvSpPr txBox="1">
                <a:spLocks noRot="1" noChangeAspect="1" noMove="1" noResize="1" noEditPoints="1" noAdjustHandles="1" noChangeArrowheads="1" noChangeShapeType="1" noTextEdit="1"/>
              </p:cNvSpPr>
              <p:nvPr/>
            </p:nvSpPr>
            <p:spPr>
              <a:xfrm>
                <a:off x="365602" y="1930918"/>
                <a:ext cx="3085323" cy="923330"/>
              </a:xfrm>
              <a:prstGeom prst="rect">
                <a:avLst/>
              </a:prstGeom>
              <a:blipFill>
                <a:blip r:embed="rId4"/>
                <a:stretch>
                  <a:fillRect l="-1378" t="-3268" r="-1575" b="-9150"/>
                </a:stretch>
              </a:blipFill>
              <a:ln>
                <a:solidFill>
                  <a:srgbClr val="FF000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9C25A9FE-A293-4E68-AB2D-2635D374EF81}"/>
                  </a:ext>
                </a:extLst>
              </p:cNvPr>
              <p:cNvSpPr txBox="1"/>
              <p:nvPr/>
            </p:nvSpPr>
            <p:spPr>
              <a:xfrm>
                <a:off x="5508171" y="660727"/>
                <a:ext cx="2799184" cy="646331"/>
              </a:xfrm>
              <a:prstGeom prst="rect">
                <a:avLst/>
              </a:prstGeom>
              <a:noFill/>
              <a:ln>
                <a:solidFill>
                  <a:srgbClr val="FF0000"/>
                </a:solidFill>
              </a:ln>
            </p:spPr>
            <p:txBody>
              <a:bodyPr wrap="square" rtlCol="0">
                <a:spAutoFit/>
              </a:bodyPr>
              <a:lstStyle/>
              <a:p>
                <a:pPr algn="ctr"/>
                <a:r>
                  <a:rPr lang="en-US" altLang="zh-TW" dirty="0"/>
                  <a:t>(Agent’s) Improve cost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𝑐</m:t>
                        </m:r>
                      </m:e>
                      <m:sub>
                        <m:r>
                          <a:rPr lang="en-US" altLang="zh-TW" b="0" i="1" smtClean="0">
                            <a:latin typeface="Cambria Math" panose="02040503050406030204" pitchFamily="18" charset="0"/>
                          </a:rPr>
                          <m:t>2</m:t>
                        </m:r>
                      </m:sub>
                    </m:sSub>
                  </m:oMath>
                </a14:m>
                <a:r>
                  <a:rPr lang="en-US" altLang="zh-TW" dirty="0"/>
                  <a:t>&gt;0 s2+ (payoff=b2 if success)</a:t>
                </a:r>
                <a:endParaRPr lang="zh-TW" altLang="en-US" dirty="0"/>
              </a:p>
            </p:txBody>
          </p:sp>
        </mc:Choice>
        <mc:Fallback xmlns="">
          <p:sp>
            <p:nvSpPr>
              <p:cNvPr id="7" name="文字方塊 6">
                <a:extLst>
                  <a:ext uri="{FF2B5EF4-FFF2-40B4-BE49-F238E27FC236}">
                    <a16:creationId xmlns:a16="http://schemas.microsoft.com/office/drawing/2014/main" id="{9C25A9FE-A293-4E68-AB2D-2635D374EF81}"/>
                  </a:ext>
                </a:extLst>
              </p:cNvPr>
              <p:cNvSpPr txBox="1">
                <a:spLocks noRot="1" noChangeAspect="1" noMove="1" noResize="1" noEditPoints="1" noAdjustHandles="1" noChangeArrowheads="1" noChangeShapeType="1" noTextEdit="1"/>
              </p:cNvSpPr>
              <p:nvPr/>
            </p:nvSpPr>
            <p:spPr>
              <a:xfrm>
                <a:off x="5508171" y="660727"/>
                <a:ext cx="2799184" cy="646331"/>
              </a:xfrm>
              <a:prstGeom prst="rect">
                <a:avLst/>
              </a:prstGeom>
              <a:blipFill>
                <a:blip r:embed="rId5"/>
                <a:stretch>
                  <a:fillRect l="-1085" t="-3704" r="-2386" b="-12963"/>
                </a:stretch>
              </a:blipFill>
              <a:ln>
                <a:solidFill>
                  <a:srgbClr val="FF000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A1ABD59D-51AF-4170-BD7B-2465FDA748F1}"/>
                  </a:ext>
                </a:extLst>
              </p:cNvPr>
              <p:cNvSpPr txBox="1"/>
              <p:nvPr/>
            </p:nvSpPr>
            <p:spPr>
              <a:xfrm>
                <a:off x="8148886" y="5030564"/>
                <a:ext cx="2568876" cy="646331"/>
              </a:xfrm>
              <a:prstGeom prst="rect">
                <a:avLst/>
              </a:prstGeom>
              <a:noFill/>
              <a:ln>
                <a:solidFill>
                  <a:srgbClr val="FF0000"/>
                </a:solidFill>
              </a:ln>
            </p:spPr>
            <p:txBody>
              <a:bodyPr wrap="square" rtlCol="0">
                <a:spAutoFit/>
              </a:bodyPr>
              <a:lstStyle/>
              <a:p>
                <a:pPr algn="ctr"/>
                <a14:m>
                  <m:oMath xmlns:m="http://schemas.openxmlformats.org/officeDocument/2006/math">
                    <m:r>
                      <a:rPr lang="en-US" altLang="zh-TW" b="0" i="1" smtClean="0">
                        <a:latin typeface="Cambria Math" panose="02040503050406030204" pitchFamily="18" charset="0"/>
                      </a:rPr>
                      <m:t>𝑝</m:t>
                    </m:r>
                    <m:r>
                      <a:rPr lang="en-US" altLang="zh-TW" b="0" i="1" smtClean="0">
                        <a:latin typeface="Cambria Math" panose="02040503050406030204" pitchFamily="18" charset="0"/>
                        <a:ea typeface="Cambria Math" panose="02040503050406030204" pitchFamily="18" charset="0"/>
                      </a:rPr>
                      <m:t>∈(0,1)</m:t>
                    </m:r>
                  </m:oMath>
                </a14:m>
                <a:r>
                  <a:rPr lang="en-US" altLang="zh-TW" dirty="0"/>
                  <a:t> is the</a:t>
                </a:r>
              </a:p>
              <a:p>
                <a:pPr algn="ctr"/>
                <a:r>
                  <a:rPr lang="en-US" altLang="zh-TW" dirty="0"/>
                  <a:t>objective prob of success</a:t>
                </a:r>
                <a:endParaRPr lang="zh-TW" altLang="en-US" dirty="0"/>
              </a:p>
            </p:txBody>
          </p:sp>
        </mc:Choice>
        <mc:Fallback xmlns="">
          <p:sp>
            <p:nvSpPr>
              <p:cNvPr id="8" name="文字方塊 7">
                <a:extLst>
                  <a:ext uri="{FF2B5EF4-FFF2-40B4-BE49-F238E27FC236}">
                    <a16:creationId xmlns:a16="http://schemas.microsoft.com/office/drawing/2014/main" id="{A1ABD59D-51AF-4170-BD7B-2465FDA748F1}"/>
                  </a:ext>
                </a:extLst>
              </p:cNvPr>
              <p:cNvSpPr txBox="1">
                <a:spLocks noRot="1" noChangeAspect="1" noMove="1" noResize="1" noEditPoints="1" noAdjustHandles="1" noChangeArrowheads="1" noChangeShapeType="1" noTextEdit="1"/>
              </p:cNvSpPr>
              <p:nvPr/>
            </p:nvSpPr>
            <p:spPr>
              <a:xfrm>
                <a:off x="8148886" y="5030564"/>
                <a:ext cx="2568876" cy="646331"/>
              </a:xfrm>
              <a:prstGeom prst="rect">
                <a:avLst/>
              </a:prstGeom>
              <a:blipFill>
                <a:blip r:embed="rId6"/>
                <a:stretch>
                  <a:fillRect l="-1182" t="-3704" r="-946" b="-12963"/>
                </a:stretch>
              </a:blipFill>
              <a:ln>
                <a:solidFill>
                  <a:srgbClr val="FF000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6A5B440E-5546-4DEC-B0E1-2DBCA046A01A}"/>
                  </a:ext>
                </a:extLst>
              </p:cNvPr>
              <p:cNvSpPr txBox="1"/>
              <p:nvPr/>
            </p:nvSpPr>
            <p:spPr>
              <a:xfrm>
                <a:off x="9623124" y="1098412"/>
                <a:ext cx="2568876" cy="923330"/>
              </a:xfrm>
              <a:prstGeom prst="rect">
                <a:avLst/>
              </a:prstGeom>
              <a:noFill/>
              <a:ln>
                <a:solidFill>
                  <a:srgbClr val="FF0000"/>
                </a:solidFill>
              </a:ln>
            </p:spPr>
            <p:txBody>
              <a:bodyPr wrap="square" rtlCol="0">
                <a:spAutoFit/>
              </a:bodyPr>
              <a:lstStyle/>
              <a:p>
                <a:pPr algn="ctr"/>
                <a14:m>
                  <m:oMath xmlns:m="http://schemas.openxmlformats.org/officeDocument/2006/math">
                    <m:r>
                      <a:rPr lang="en-US" altLang="zh-TW" b="0" i="1" smtClean="0">
                        <a:latin typeface="Cambria Math" panose="02040503050406030204" pitchFamily="18" charset="0"/>
                        <a:ea typeface="Cambria Math" panose="02040503050406030204" pitchFamily="18" charset="0"/>
                      </a:rPr>
                      <m:t>∆∈(0,1−</m:t>
                    </m:r>
                    <m:r>
                      <a:rPr lang="en-US" altLang="zh-TW" b="0" i="1" smtClean="0">
                        <a:latin typeface="Cambria Math" panose="02040503050406030204" pitchFamily="18" charset="0"/>
                        <a:ea typeface="Cambria Math" panose="02040503050406030204" pitchFamily="18" charset="0"/>
                      </a:rPr>
                      <m:t>𝑝</m:t>
                    </m:r>
                    <m:r>
                      <a:rPr lang="en-US" altLang="zh-TW" b="0" i="1" smtClean="0">
                        <a:latin typeface="Cambria Math" panose="02040503050406030204" pitchFamily="18" charset="0"/>
                        <a:ea typeface="Cambria Math" panose="02040503050406030204" pitchFamily="18" charset="0"/>
                      </a:rPr>
                      <m:t>)</m:t>
                    </m:r>
                  </m:oMath>
                </a14:m>
                <a:r>
                  <a:rPr lang="en-US" altLang="zh-TW" dirty="0"/>
                  <a:t> is the</a:t>
                </a:r>
              </a:p>
              <a:p>
                <a:pPr algn="ctr"/>
                <a:r>
                  <a:rPr lang="en-US" altLang="zh-TW" dirty="0"/>
                  <a:t>objective improvement of success (in prob)</a:t>
                </a:r>
                <a:endParaRPr lang="zh-TW" altLang="en-US" dirty="0"/>
              </a:p>
            </p:txBody>
          </p:sp>
        </mc:Choice>
        <mc:Fallback xmlns="">
          <p:sp>
            <p:nvSpPr>
              <p:cNvPr id="9" name="文字方塊 8">
                <a:extLst>
                  <a:ext uri="{FF2B5EF4-FFF2-40B4-BE49-F238E27FC236}">
                    <a16:creationId xmlns:a16="http://schemas.microsoft.com/office/drawing/2014/main" id="{6A5B440E-5546-4DEC-B0E1-2DBCA046A01A}"/>
                  </a:ext>
                </a:extLst>
              </p:cNvPr>
              <p:cNvSpPr txBox="1">
                <a:spLocks noRot="1" noChangeAspect="1" noMove="1" noResize="1" noEditPoints="1" noAdjustHandles="1" noChangeArrowheads="1" noChangeShapeType="1" noTextEdit="1"/>
              </p:cNvSpPr>
              <p:nvPr/>
            </p:nvSpPr>
            <p:spPr>
              <a:xfrm>
                <a:off x="9623124" y="1098412"/>
                <a:ext cx="2568876" cy="923330"/>
              </a:xfrm>
              <a:prstGeom prst="rect">
                <a:avLst/>
              </a:prstGeom>
              <a:blipFill>
                <a:blip r:embed="rId7"/>
                <a:stretch>
                  <a:fillRect t="-2597" b="-8442"/>
                </a:stretch>
              </a:blipFill>
              <a:ln>
                <a:solidFill>
                  <a:srgbClr val="FF000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0042EE48-703F-4352-9DA2-B97A2708D962}"/>
                  </a:ext>
                </a:extLst>
              </p:cNvPr>
              <p:cNvSpPr txBox="1"/>
              <p:nvPr/>
            </p:nvSpPr>
            <p:spPr>
              <a:xfrm>
                <a:off x="3710626" y="1560077"/>
                <a:ext cx="2568876" cy="923330"/>
              </a:xfrm>
              <a:prstGeom prst="rect">
                <a:avLst/>
              </a:prstGeom>
              <a:noFill/>
              <a:ln>
                <a:solidFill>
                  <a:srgbClr val="FF0000"/>
                </a:solidFill>
              </a:ln>
            </p:spPr>
            <p:txBody>
              <a:bodyPr wrap="square" rtlCol="0">
                <a:spAutoFit/>
              </a:bodyPr>
              <a:lstStyle/>
              <a:p>
                <a:pPr algn="ctr"/>
                <a14:m>
                  <m:oMath xmlns:m="http://schemas.openxmlformats.org/officeDocument/2006/math">
                    <m:r>
                      <a:rPr lang="zh-TW" altLang="en-US" b="0" i="1" smtClean="0">
                        <a:latin typeface="Cambria Math" panose="02040503050406030204" pitchFamily="18" charset="0"/>
                        <a:ea typeface="Cambria Math" panose="02040503050406030204" pitchFamily="18" charset="0"/>
                      </a:rPr>
                      <m:t>𝛿</m:t>
                    </m:r>
                    <m:r>
                      <a:rPr lang="en-US" altLang="zh-TW" b="0" i="1" smtClean="0">
                        <a:latin typeface="Cambria Math" panose="02040503050406030204" pitchFamily="18" charset="0"/>
                        <a:ea typeface="Cambria Math" panose="02040503050406030204" pitchFamily="18" charset="0"/>
                      </a:rPr>
                      <m:t>∈(0,1)</m:t>
                    </m:r>
                  </m:oMath>
                </a14:m>
                <a:r>
                  <a:rPr lang="en-US" altLang="zh-TW" dirty="0"/>
                  <a:t> is the</a:t>
                </a:r>
              </a:p>
              <a:p>
                <a:pPr algn="ctr"/>
                <a:r>
                  <a:rPr lang="en-US" altLang="zh-TW" dirty="0"/>
                  <a:t>Prob</a:t>
                </a:r>
                <a:r>
                  <a:rPr lang="zh-TW" altLang="en-US" dirty="0"/>
                  <a:t> </a:t>
                </a:r>
                <a:r>
                  <a:rPr lang="en-US" altLang="zh-TW" dirty="0"/>
                  <a:t>that the project can be improved or not</a:t>
                </a:r>
                <a:endParaRPr lang="zh-TW" altLang="en-US" dirty="0"/>
              </a:p>
            </p:txBody>
          </p:sp>
        </mc:Choice>
        <mc:Fallback xmlns="">
          <p:sp>
            <p:nvSpPr>
              <p:cNvPr id="10" name="文字方塊 9">
                <a:extLst>
                  <a:ext uri="{FF2B5EF4-FFF2-40B4-BE49-F238E27FC236}">
                    <a16:creationId xmlns:a16="http://schemas.microsoft.com/office/drawing/2014/main" id="{0042EE48-703F-4352-9DA2-B97A2708D962}"/>
                  </a:ext>
                </a:extLst>
              </p:cNvPr>
              <p:cNvSpPr txBox="1">
                <a:spLocks noRot="1" noChangeAspect="1" noMove="1" noResize="1" noEditPoints="1" noAdjustHandles="1" noChangeArrowheads="1" noChangeShapeType="1" noTextEdit="1"/>
              </p:cNvSpPr>
              <p:nvPr/>
            </p:nvSpPr>
            <p:spPr>
              <a:xfrm>
                <a:off x="3710626" y="1560077"/>
                <a:ext cx="2568876" cy="923330"/>
              </a:xfrm>
              <a:prstGeom prst="rect">
                <a:avLst/>
              </a:prstGeom>
              <a:blipFill>
                <a:blip r:embed="rId8"/>
                <a:stretch>
                  <a:fillRect l="-709" t="-3268" r="-2364" b="-9150"/>
                </a:stretch>
              </a:blipFill>
              <a:ln>
                <a:solidFill>
                  <a:srgbClr val="FF000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5475917A-AEB2-4955-9692-E69EF8DEACFD}"/>
                  </a:ext>
                </a:extLst>
              </p:cNvPr>
              <p:cNvSpPr txBox="1"/>
              <p:nvPr/>
            </p:nvSpPr>
            <p:spPr>
              <a:xfrm>
                <a:off x="1370311" y="4724604"/>
                <a:ext cx="3360309" cy="1200329"/>
              </a:xfrm>
              <a:prstGeom prst="rect">
                <a:avLst/>
              </a:prstGeom>
              <a:solidFill>
                <a:schemeClr val="bg1"/>
              </a:solidFill>
              <a:ln>
                <a:solidFill>
                  <a:schemeClr val="accent1"/>
                </a:solidFill>
              </a:ln>
            </p:spPr>
            <p:txBody>
              <a:bodyPr wrap="square" rtlCol="0">
                <a:spAutoFit/>
              </a:bodyPr>
              <a:lstStyle/>
              <a:p>
                <a:pPr algn="ctr"/>
                <a14:m>
                  <m:oMath xmlns:m="http://schemas.openxmlformats.org/officeDocument/2006/math">
                    <m:r>
                      <a:rPr lang="zh-TW" altLang="en-US" b="0" i="1" smtClean="0">
                        <a:latin typeface="Cambria Math" panose="02040503050406030204" pitchFamily="18" charset="0"/>
                        <a:ea typeface="Cambria Math" panose="02040503050406030204" pitchFamily="18" charset="0"/>
                      </a:rPr>
                      <m:t>𝛼</m:t>
                    </m:r>
                    <m:r>
                      <a:rPr lang="en-US" altLang="zh-TW" b="0" i="1" smtClean="0">
                        <a:latin typeface="Cambria Math" panose="02040503050406030204" pitchFamily="18" charset="0"/>
                        <a:ea typeface="Cambria Math" panose="02040503050406030204" pitchFamily="18" charset="0"/>
                      </a:rPr>
                      <m:t>∈[0,1]</m:t>
                    </m:r>
                  </m:oMath>
                </a14:m>
                <a:r>
                  <a:rPr lang="en-US" altLang="zh-TW" dirty="0"/>
                  <a:t> is the</a:t>
                </a:r>
              </a:p>
              <a:p>
                <a:pPr algn="ctr"/>
                <a:r>
                  <a:rPr lang="en-US" altLang="zh-TW" dirty="0"/>
                  <a:t>Fraction of incentive claim that the agent can sell to a risk-neutral competitive outside investor</a:t>
                </a:r>
                <a:endParaRPr lang="zh-TW" altLang="en-US" dirty="0"/>
              </a:p>
            </p:txBody>
          </p:sp>
        </mc:Choice>
        <mc:Fallback xmlns="">
          <p:sp>
            <p:nvSpPr>
              <p:cNvPr id="11" name="文字方塊 10">
                <a:extLst>
                  <a:ext uri="{FF2B5EF4-FFF2-40B4-BE49-F238E27FC236}">
                    <a16:creationId xmlns:a16="http://schemas.microsoft.com/office/drawing/2014/main" id="{5475917A-AEB2-4955-9692-E69EF8DEACFD}"/>
                  </a:ext>
                </a:extLst>
              </p:cNvPr>
              <p:cNvSpPr txBox="1">
                <a:spLocks noRot="1" noChangeAspect="1" noMove="1" noResize="1" noEditPoints="1" noAdjustHandles="1" noChangeArrowheads="1" noChangeShapeType="1" noTextEdit="1"/>
              </p:cNvSpPr>
              <p:nvPr/>
            </p:nvSpPr>
            <p:spPr>
              <a:xfrm>
                <a:off x="1370311" y="4724604"/>
                <a:ext cx="3360309" cy="1200329"/>
              </a:xfrm>
              <a:prstGeom prst="rect">
                <a:avLst/>
              </a:prstGeom>
              <a:blipFill>
                <a:blip r:embed="rId9"/>
                <a:stretch>
                  <a:fillRect l="-1266" t="-2010" r="-2170" b="-6533"/>
                </a:stretch>
              </a:blipFill>
              <a:ln>
                <a:solidFill>
                  <a:schemeClr val="accent1"/>
                </a:solidFill>
              </a:ln>
            </p:spPr>
            <p:txBody>
              <a:bodyPr/>
              <a:lstStyle/>
              <a:p>
                <a:r>
                  <a:rPr lang="zh-TW" altLang="en-US">
                    <a:noFill/>
                  </a:rPr>
                  <a:t> </a:t>
                </a:r>
              </a:p>
            </p:txBody>
          </p:sp>
        </mc:Fallback>
      </mc:AlternateContent>
    </p:spTree>
    <p:extLst>
      <p:ext uri="{BB962C8B-B14F-4D97-AF65-F5344CB8AC3E}">
        <p14:creationId xmlns:p14="http://schemas.microsoft.com/office/powerpoint/2010/main" val="26275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8489FF-8A50-4D9B-8AE7-DF35FCFA3162}"/>
              </a:ext>
            </a:extLst>
          </p:cNvPr>
          <p:cNvSpPr>
            <a:spLocks noGrp="1"/>
          </p:cNvSpPr>
          <p:nvPr>
            <p:ph type="title"/>
          </p:nvPr>
        </p:nvSpPr>
        <p:spPr/>
        <p:txBody>
          <a:bodyPr/>
          <a:lstStyle/>
          <a:p>
            <a:r>
              <a:rPr lang="en-US" altLang="zh-TW" dirty="0"/>
              <a:t>Agent’s probability of success</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3CB28BD6-5FDD-4C8D-9BD9-BB1D661A5732}"/>
                  </a:ext>
                </a:extLst>
              </p:cNvPr>
              <p:cNvSpPr>
                <a:spLocks noGrp="1"/>
              </p:cNvSpPr>
              <p:nvPr>
                <p:ph idx="1"/>
              </p:nvPr>
            </p:nvSpPr>
            <p:spPr/>
            <p:txBody>
              <a:bodyPr/>
              <a:lstStyle/>
              <a:p>
                <a:pPr marL="0" indent="0">
                  <a:buNone/>
                </a:pPr>
                <a:r>
                  <a:rPr lang="en-US" altLang="zh-TW" dirty="0"/>
                  <a:t>Define </a:t>
                </a:r>
                <a14:m>
                  <m:oMath xmlns:m="http://schemas.openxmlformats.org/officeDocument/2006/math">
                    <m:acc>
                      <m:accPr>
                        <m:chr m:val="̂"/>
                        <m:ctrlPr>
                          <a:rPr lang="en-US" altLang="zh-TW" i="1" smtClean="0">
                            <a:latin typeface="Cambria Math" panose="02040503050406030204" pitchFamily="18" charset="0"/>
                          </a:rPr>
                        </m:ctrlPr>
                      </m:accPr>
                      <m:e>
                        <m:r>
                          <a:rPr lang="en-US" altLang="zh-TW" b="0" i="1" smtClean="0">
                            <a:latin typeface="Cambria Math" panose="02040503050406030204" pitchFamily="18" charset="0"/>
                          </a:rPr>
                          <m:t>𝑝</m:t>
                        </m:r>
                      </m:e>
                    </m:acc>
                    <m:r>
                      <a:rPr lang="en-US" altLang="zh-TW" i="1" smtClean="0">
                        <a:latin typeface="Cambria Math" panose="02040503050406030204" pitchFamily="18" charset="0"/>
                        <a:ea typeface="Cambria Math" panose="02040503050406030204" pitchFamily="18" charset="0"/>
                      </a:rPr>
                      <m:t>∈</m:t>
                    </m:r>
                    <m:d>
                      <m:dPr>
                        <m:begChr m:val="["/>
                        <m:ctrlPr>
                          <a:rPr lang="en-US" altLang="zh-TW" b="0" i="1" smtClean="0">
                            <a:latin typeface="Cambria Math" panose="02040503050406030204" pitchFamily="18" charset="0"/>
                            <a:ea typeface="Cambria Math" panose="02040503050406030204" pitchFamily="18" charset="0"/>
                          </a:rPr>
                        </m:ctrlPr>
                      </m:dPr>
                      <m:e>
                        <m:r>
                          <a:rPr lang="en-US" altLang="zh-TW" b="0" i="1" smtClean="0">
                            <a:latin typeface="Cambria Math" panose="02040503050406030204" pitchFamily="18" charset="0"/>
                            <a:ea typeface="Cambria Math" panose="02040503050406030204" pitchFamily="18" charset="0"/>
                          </a:rPr>
                          <m:t>𝑝</m:t>
                        </m:r>
                        <m:r>
                          <a:rPr lang="en-US" altLang="zh-TW" b="0" i="1" smtClean="0">
                            <a:latin typeface="Cambria Math" panose="02040503050406030204" pitchFamily="18" charset="0"/>
                            <a:ea typeface="Cambria Math" panose="02040503050406030204" pitchFamily="18" charset="0"/>
                          </a:rPr>
                          <m:t>,1−∆</m:t>
                        </m:r>
                      </m:e>
                    </m:d>
                  </m:oMath>
                </a14:m>
                <a:r>
                  <a:rPr lang="en-US" altLang="zh-TW" dirty="0"/>
                  <a:t>, be the prob of success if not been improved.</a:t>
                </a:r>
              </a:p>
              <a:p>
                <a:pPr marL="0" indent="0">
                  <a:buNone/>
                </a:pPr>
                <a:r>
                  <a:rPr lang="en-US" altLang="zh-TW" dirty="0"/>
                  <a:t>(If improved it will  be </a:t>
                </a:r>
                <a14:m>
                  <m:oMath xmlns:m="http://schemas.openxmlformats.org/officeDocument/2006/math">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𝑝</m:t>
                        </m:r>
                      </m:e>
                    </m:acc>
                    <m:r>
                      <a:rPr lang="en-US" altLang="zh-TW" b="0" i="1" smtClean="0">
                        <a:latin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m:t>
                    </m:r>
                  </m:oMath>
                </a14:m>
                <a:r>
                  <a:rPr lang="en-US" altLang="zh-TW" dirty="0"/>
                  <a:t>)</a:t>
                </a:r>
              </a:p>
              <a:p>
                <a:pPr marL="0" indent="0">
                  <a:buNone/>
                </a:pPr>
                <a:endParaRPr lang="en-US" altLang="zh-TW" dirty="0"/>
              </a:p>
              <a:p>
                <a:pPr marL="0" indent="0">
                  <a:buNone/>
                </a:pPr>
                <a:r>
                  <a:rPr lang="en-US" altLang="zh-TW" dirty="0"/>
                  <a:t>So we can say the agent is unbiased (</a:t>
                </a:r>
                <a14:m>
                  <m:oMath xmlns:m="http://schemas.openxmlformats.org/officeDocument/2006/math">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𝑝</m:t>
                        </m:r>
                      </m:e>
                    </m:acc>
                    <m:r>
                      <a:rPr lang="en-US" altLang="zh-TW" b="0" i="1" smtClean="0">
                        <a:latin typeface="Cambria Math" panose="02040503050406030204" pitchFamily="18" charset="0"/>
                      </a:rPr>
                      <m:t>=</m:t>
                    </m:r>
                    <m:r>
                      <a:rPr lang="en-US" altLang="zh-TW" b="0" i="1" smtClean="0">
                        <a:latin typeface="Cambria Math" panose="02040503050406030204" pitchFamily="18" charset="0"/>
                      </a:rPr>
                      <m:t>𝑝</m:t>
                    </m:r>
                  </m:oMath>
                </a14:m>
                <a:r>
                  <a:rPr lang="en-US" altLang="zh-TW" dirty="0"/>
                  <a:t>)</a:t>
                </a:r>
              </a:p>
              <a:p>
                <a:pPr marL="0" indent="0">
                  <a:buNone/>
                </a:pPr>
                <a:r>
                  <a:rPr lang="en-US" altLang="zh-TW" dirty="0"/>
                  <a:t>or optimism (</a:t>
                </a:r>
                <a14:m>
                  <m:oMath xmlns:m="http://schemas.openxmlformats.org/officeDocument/2006/math">
                    <m:r>
                      <m:rPr>
                        <m:sty m:val="p"/>
                      </m:rPr>
                      <a:rPr lang="en-US" altLang="zh-TW" b="0" i="0" smtClean="0">
                        <a:latin typeface="Cambria Math" panose="02040503050406030204" pitchFamily="18" charset="0"/>
                      </a:rPr>
                      <m:t>p</m:t>
                    </m:r>
                    <m:r>
                      <a:rPr lang="en-US" altLang="zh-TW" b="0" i="0" smtClean="0">
                        <a:latin typeface="Cambria Math" panose="02040503050406030204" pitchFamily="18" charset="0"/>
                      </a:rPr>
                      <m:t>&lt;</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𝑝</m:t>
                        </m:r>
                      </m:e>
                    </m:acc>
                    <m:r>
                      <a:rPr lang="en-US" altLang="zh-TW" b="0" i="1" smtClean="0">
                        <a:latin typeface="Cambria Math" panose="02040503050406030204" pitchFamily="18" charset="0"/>
                      </a:rPr>
                      <m:t>&lt;1−</m:t>
                    </m:r>
                    <m:r>
                      <a:rPr lang="en-US" altLang="zh-TW" b="0" i="1" smtClean="0">
                        <a:latin typeface="Cambria Math" panose="02040503050406030204" pitchFamily="18" charset="0"/>
                        <a:ea typeface="Cambria Math" panose="02040503050406030204" pitchFamily="18" charset="0"/>
                      </a:rPr>
                      <m:t>∆</m:t>
                    </m:r>
                  </m:oMath>
                </a14:m>
                <a:r>
                  <a:rPr lang="en-US" altLang="zh-TW" dirty="0"/>
                  <a:t>), but we assume he is not so extreme as to entirely undo the effects of  his risk-aversion in the second period.</a:t>
                </a:r>
                <a:endParaRPr lang="zh-TW" altLang="en-US" dirty="0"/>
              </a:p>
            </p:txBody>
          </p:sp>
        </mc:Choice>
        <mc:Fallback xmlns="">
          <p:sp>
            <p:nvSpPr>
              <p:cNvPr id="3" name="內容版面配置區 2">
                <a:extLst>
                  <a:ext uri="{FF2B5EF4-FFF2-40B4-BE49-F238E27FC236}">
                    <a16:creationId xmlns:a16="http://schemas.microsoft.com/office/drawing/2014/main" id="{3CB28BD6-5FDD-4C8D-9BD9-BB1D661A5732}"/>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77397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806DC8-9F8D-4A3E-8F1D-ED46B12257EA}"/>
              </a:ext>
            </a:extLst>
          </p:cNvPr>
          <p:cNvSpPr>
            <a:spLocks noGrp="1"/>
          </p:cNvSpPr>
          <p:nvPr>
            <p:ph type="title"/>
          </p:nvPr>
        </p:nvSpPr>
        <p:spPr/>
        <p:txBody>
          <a:bodyPr/>
          <a:lstStyle/>
          <a:p>
            <a:r>
              <a:rPr lang="en-US" altLang="zh-TW" dirty="0"/>
              <a:t>A.2 Derivation of the optimal contract by backward induction</a:t>
            </a:r>
            <a:endParaRPr lang="zh-TW" altLang="en-US" dirty="0"/>
          </a:p>
        </p:txBody>
      </p:sp>
      <p:sp>
        <p:nvSpPr>
          <p:cNvPr id="3" name="內容版面配置區 2">
            <a:extLst>
              <a:ext uri="{FF2B5EF4-FFF2-40B4-BE49-F238E27FC236}">
                <a16:creationId xmlns:a16="http://schemas.microsoft.com/office/drawing/2014/main" id="{70C51FDB-AE3F-456E-8B73-73ADB6A65E97}"/>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488DF174-1AA3-48F9-A9E4-3EED26E0C60D}"/>
              </a:ext>
            </a:extLst>
          </p:cNvPr>
          <p:cNvPicPr>
            <a:picLocks noChangeAspect="1"/>
          </p:cNvPicPr>
          <p:nvPr/>
        </p:nvPicPr>
        <p:blipFill rotWithShape="1">
          <a:blip r:embed="rId2"/>
          <a:srcRect l="8624" r="6605" b="18184"/>
          <a:stretch/>
        </p:blipFill>
        <p:spPr>
          <a:xfrm>
            <a:off x="105900" y="0"/>
            <a:ext cx="12086100" cy="6657879"/>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筆跡 5">
                <a:extLst>
                  <a:ext uri="{FF2B5EF4-FFF2-40B4-BE49-F238E27FC236}">
                    <a16:creationId xmlns:a16="http://schemas.microsoft.com/office/drawing/2014/main" id="{E81CF55A-EF7B-4EB8-B46D-73F3AC71BA9E}"/>
                  </a:ext>
                </a:extLst>
              </p14:cNvPr>
              <p14:cNvContentPartPr/>
              <p14:nvPr/>
            </p14:nvContentPartPr>
            <p14:xfrm>
              <a:off x="4844880" y="552600"/>
              <a:ext cx="6731640" cy="3391200"/>
            </p14:xfrm>
          </p:contentPart>
        </mc:Choice>
        <mc:Fallback xmlns="">
          <p:pic>
            <p:nvPicPr>
              <p:cNvPr id="6" name="筆跡 5">
                <a:extLst>
                  <a:ext uri="{FF2B5EF4-FFF2-40B4-BE49-F238E27FC236}">
                    <a16:creationId xmlns:a16="http://schemas.microsoft.com/office/drawing/2014/main" id="{E81CF55A-EF7B-4EB8-B46D-73F3AC71BA9E}"/>
                  </a:ext>
                </a:extLst>
              </p:cNvPr>
              <p:cNvPicPr/>
              <p:nvPr/>
            </p:nvPicPr>
            <p:blipFill>
              <a:blip r:embed="rId4"/>
              <a:stretch>
                <a:fillRect/>
              </a:stretch>
            </p:blipFill>
            <p:spPr>
              <a:xfrm>
                <a:off x="4835520" y="543240"/>
                <a:ext cx="6750360" cy="3409920"/>
              </a:xfrm>
              <a:prstGeom prst="rect">
                <a:avLst/>
              </a:prstGeom>
            </p:spPr>
          </p:pic>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5F1961C9-F212-4340-A983-AD5D2F4F226F}"/>
                  </a:ext>
                </a:extLst>
              </p:cNvPr>
              <p:cNvSpPr txBox="1"/>
              <p:nvPr/>
            </p:nvSpPr>
            <p:spPr>
              <a:xfrm>
                <a:off x="105900" y="579829"/>
                <a:ext cx="5413311" cy="646331"/>
              </a:xfrm>
              <a:prstGeom prst="rect">
                <a:avLst/>
              </a:prstGeom>
              <a:noFill/>
              <a:ln>
                <a:solidFill>
                  <a:srgbClr val="FF0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ea typeface="Cambria Math" panose="02040503050406030204" pitchFamily="18" charset="0"/>
                        </a:rPr>
                        <m:t>𝐴</m:t>
                      </m:r>
                      <m:r>
                        <a:rPr lang="en-US" altLang="zh-TW" b="0" i="1" smtClean="0">
                          <a:latin typeface="Cambria Math" panose="02040503050406030204" pitchFamily="18" charset="0"/>
                          <a:ea typeface="Cambria Math" panose="02040503050406030204" pitchFamily="18" charset="0"/>
                        </a:rPr>
                        <m:t>.2.1</m:t>
                      </m:r>
                    </m:oMath>
                  </m:oMathPara>
                </a14:m>
                <a:endParaRPr lang="en-US" altLang="zh-TW" b="0" dirty="0">
                  <a:ea typeface="Cambria Math" panose="02040503050406030204" pitchFamily="18" charset="0"/>
                </a:endParaRPr>
              </a:p>
              <a:p>
                <a:pPr algn="ctr"/>
                <a:r>
                  <a:rPr lang="en-US" altLang="zh-TW" dirty="0"/>
                  <a:t>Subgame of the project that can be improved</a:t>
                </a:r>
                <a:endParaRPr lang="zh-TW" altLang="en-US" dirty="0"/>
              </a:p>
            </p:txBody>
          </p:sp>
        </mc:Choice>
        <mc:Fallback xmlns="">
          <p:sp>
            <p:nvSpPr>
              <p:cNvPr id="7" name="文字方塊 6">
                <a:extLst>
                  <a:ext uri="{FF2B5EF4-FFF2-40B4-BE49-F238E27FC236}">
                    <a16:creationId xmlns:a16="http://schemas.microsoft.com/office/drawing/2014/main" id="{5F1961C9-F212-4340-A983-AD5D2F4F226F}"/>
                  </a:ext>
                </a:extLst>
              </p:cNvPr>
              <p:cNvSpPr txBox="1">
                <a:spLocks noRot="1" noChangeAspect="1" noMove="1" noResize="1" noEditPoints="1" noAdjustHandles="1" noChangeArrowheads="1" noChangeShapeType="1" noTextEdit="1"/>
              </p:cNvSpPr>
              <p:nvPr/>
            </p:nvSpPr>
            <p:spPr>
              <a:xfrm>
                <a:off x="105900" y="579829"/>
                <a:ext cx="5413311" cy="646331"/>
              </a:xfrm>
              <a:prstGeom prst="rect">
                <a:avLst/>
              </a:prstGeom>
              <a:blipFill>
                <a:blip r:embed="rId5"/>
                <a:stretch>
                  <a:fillRect b="-12963"/>
                </a:stretch>
              </a:blipFill>
              <a:ln>
                <a:solidFill>
                  <a:srgbClr val="FF0000"/>
                </a:solidFill>
              </a:ln>
            </p:spPr>
            <p:txBody>
              <a:bodyPr/>
              <a:lstStyle/>
              <a:p>
                <a:r>
                  <a:rPr lang="zh-TW" altLang="en-US">
                    <a:noFill/>
                  </a:rPr>
                  <a:t> </a:t>
                </a:r>
              </a:p>
            </p:txBody>
          </p:sp>
        </mc:Fallback>
      </mc:AlternateContent>
    </p:spTree>
    <p:extLst>
      <p:ext uri="{BB962C8B-B14F-4D97-AF65-F5344CB8AC3E}">
        <p14:creationId xmlns:p14="http://schemas.microsoft.com/office/powerpoint/2010/main" val="882226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4E7BF4D3-AD63-44A5-A209-A4E38AE43612}"/>
              </a:ext>
            </a:extLst>
          </p:cNvPr>
          <p:cNvPicPr>
            <a:picLocks noChangeAspect="1"/>
          </p:cNvPicPr>
          <p:nvPr/>
        </p:nvPicPr>
        <p:blipFill>
          <a:blip r:embed="rId2"/>
          <a:stretch>
            <a:fillRect/>
          </a:stretch>
        </p:blipFill>
        <p:spPr>
          <a:xfrm>
            <a:off x="153647" y="74645"/>
            <a:ext cx="11884705" cy="6783355"/>
          </a:xfrm>
          <a:prstGeom prst="rect">
            <a:avLst/>
          </a:prstGeom>
        </p:spPr>
      </p:pic>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F8832F43-0A95-4F05-930E-17C0AEACF6EC}"/>
                  </a:ext>
                </a:extLst>
              </p:cNvPr>
              <p:cNvSpPr txBox="1"/>
              <p:nvPr/>
            </p:nvSpPr>
            <p:spPr>
              <a:xfrm>
                <a:off x="-1" y="2595757"/>
                <a:ext cx="2360645" cy="369332"/>
              </a:xfrm>
              <a:prstGeom prst="rect">
                <a:avLst/>
              </a:prstGeom>
              <a:noFill/>
              <a:ln>
                <a:solidFill>
                  <a:srgbClr val="FF0000"/>
                </a:solidFill>
              </a:ln>
            </p:spPr>
            <p:txBody>
              <a:bodyPr wrap="square" rtlCol="0">
                <a:spAutoFit/>
              </a:bodyPr>
              <a:lstStyle/>
              <a:p>
                <a:pPr algn="ctr"/>
                <a:r>
                  <a:rPr lang="en-US" altLang="zh-TW" dirty="0"/>
                  <a:t>S1+</a:t>
                </a:r>
                <a14:m>
                  <m:oMath xmlns:m="http://schemas.openxmlformats.org/officeDocument/2006/math">
                    <m:r>
                      <a:rPr lang="en-US" altLang="zh-TW" b="0" i="0" smtClean="0">
                        <a:latin typeface="Cambria Math" panose="02040503050406030204" pitchFamily="18" charset="0"/>
                      </a:rPr>
                      <m:t>(1−</m:t>
                    </m:r>
                    <m:r>
                      <a:rPr lang="zh-TW" altLang="en-US" i="1" smtClean="0">
                        <a:latin typeface="Cambria Math" panose="02040503050406030204" pitchFamily="18" charset="0"/>
                      </a:rPr>
                      <m:t>𝛼</m:t>
                    </m:r>
                    <m:r>
                      <a:rPr lang="en-US" altLang="zh-TW" b="0" i="1" smtClean="0">
                        <a:latin typeface="Cambria Math" panose="02040503050406030204" pitchFamily="18" charset="0"/>
                      </a:rPr>
                      <m:t>)</m:t>
                    </m:r>
                  </m:oMath>
                </a14:m>
                <a:r>
                  <a:rPr lang="en-US" altLang="zh-TW" dirty="0"/>
                  <a:t>b1*</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1</m:t>
                        </m:r>
                      </m:e>
                      <m:sub>
                        <m:r>
                          <a:rPr lang="en-US" altLang="zh-TW" b="0" i="1" smtClean="0">
                            <a:latin typeface="Cambria Math" panose="02040503050406030204" pitchFamily="18" charset="0"/>
                          </a:rPr>
                          <m:t>𝑠𝑢𝑐𝑐𝑒𝑠𝑠</m:t>
                        </m:r>
                      </m:sub>
                    </m:sSub>
                  </m:oMath>
                </a14:m>
                <a:endParaRPr lang="zh-TW" altLang="en-US" dirty="0"/>
              </a:p>
            </p:txBody>
          </p:sp>
        </mc:Choice>
        <mc:Fallback xmlns="">
          <p:sp>
            <p:nvSpPr>
              <p:cNvPr id="6" name="文字方塊 5">
                <a:extLst>
                  <a:ext uri="{FF2B5EF4-FFF2-40B4-BE49-F238E27FC236}">
                    <a16:creationId xmlns:a16="http://schemas.microsoft.com/office/drawing/2014/main" id="{F8832F43-0A95-4F05-930E-17C0AEACF6EC}"/>
                  </a:ext>
                </a:extLst>
              </p:cNvPr>
              <p:cNvSpPr txBox="1">
                <a:spLocks noRot="1" noChangeAspect="1" noMove="1" noResize="1" noEditPoints="1" noAdjustHandles="1" noChangeArrowheads="1" noChangeShapeType="1" noTextEdit="1"/>
              </p:cNvSpPr>
              <p:nvPr/>
            </p:nvSpPr>
            <p:spPr>
              <a:xfrm>
                <a:off x="-1" y="2595757"/>
                <a:ext cx="2360645" cy="369332"/>
              </a:xfrm>
              <a:prstGeom prst="rect">
                <a:avLst/>
              </a:prstGeom>
              <a:blipFill>
                <a:blip r:embed="rId3"/>
                <a:stretch>
                  <a:fillRect l="-1799" t="-8065" b="-24194"/>
                </a:stretch>
              </a:blipFill>
              <a:ln>
                <a:solidFill>
                  <a:srgbClr val="FF000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43ECE0C9-445A-4E7D-95C2-BFCCE6159659}"/>
                  </a:ext>
                </a:extLst>
              </p:cNvPr>
              <p:cNvSpPr txBox="1"/>
              <p:nvPr/>
            </p:nvSpPr>
            <p:spPr>
              <a:xfrm>
                <a:off x="2575249" y="2105127"/>
                <a:ext cx="709127" cy="369332"/>
              </a:xfrm>
              <a:prstGeom prst="rect">
                <a:avLst/>
              </a:prstGeom>
              <a:noFill/>
              <a:ln>
                <a:solidFill>
                  <a:srgbClr val="FF0000"/>
                </a:solidFill>
              </a:ln>
            </p:spPr>
            <p:txBody>
              <a:bodyPr wrap="square" rtlCol="0">
                <a:spAutoFit/>
              </a:bodyPr>
              <a:lstStyle/>
              <a:p>
                <a:pPr algn="ct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oMath>
                </a14:m>
                <a:r>
                  <a:rPr lang="en-US" altLang="zh-TW" dirty="0"/>
                  <a:t>c1</a:t>
                </a:r>
                <a:endParaRPr lang="zh-TW" altLang="en-US" dirty="0"/>
              </a:p>
            </p:txBody>
          </p:sp>
        </mc:Choice>
        <mc:Fallback xmlns="">
          <p:sp>
            <p:nvSpPr>
              <p:cNvPr id="7" name="文字方塊 6">
                <a:extLst>
                  <a:ext uri="{FF2B5EF4-FFF2-40B4-BE49-F238E27FC236}">
                    <a16:creationId xmlns:a16="http://schemas.microsoft.com/office/drawing/2014/main" id="{43ECE0C9-445A-4E7D-95C2-BFCCE6159659}"/>
                  </a:ext>
                </a:extLst>
              </p:cNvPr>
              <p:cNvSpPr txBox="1">
                <a:spLocks noRot="1" noChangeAspect="1" noMove="1" noResize="1" noEditPoints="1" noAdjustHandles="1" noChangeArrowheads="1" noChangeShapeType="1" noTextEdit="1"/>
              </p:cNvSpPr>
              <p:nvPr/>
            </p:nvSpPr>
            <p:spPr>
              <a:xfrm>
                <a:off x="2575249" y="2105127"/>
                <a:ext cx="709127" cy="369332"/>
              </a:xfrm>
              <a:prstGeom prst="rect">
                <a:avLst/>
              </a:prstGeom>
              <a:blipFill>
                <a:blip r:embed="rId4"/>
                <a:stretch>
                  <a:fillRect t="-6349" b="-22222"/>
                </a:stretch>
              </a:blipFill>
              <a:ln>
                <a:solidFill>
                  <a:srgbClr val="FF000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410E3A52-4803-405E-A836-C674F60AB3AF}"/>
                  </a:ext>
                </a:extLst>
              </p:cNvPr>
              <p:cNvSpPr txBox="1"/>
              <p:nvPr/>
            </p:nvSpPr>
            <p:spPr>
              <a:xfrm>
                <a:off x="2575249" y="3905012"/>
                <a:ext cx="709127" cy="369332"/>
              </a:xfrm>
              <a:prstGeom prst="rect">
                <a:avLst/>
              </a:prstGeom>
              <a:noFill/>
              <a:ln>
                <a:solidFill>
                  <a:srgbClr val="FF0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ea typeface="Cambria Math" panose="02040503050406030204" pitchFamily="18" charset="0"/>
                        </a:rPr>
                        <m:t>−0</m:t>
                      </m:r>
                    </m:oMath>
                  </m:oMathPara>
                </a14:m>
                <a:endParaRPr lang="zh-TW" altLang="en-US" dirty="0"/>
              </a:p>
            </p:txBody>
          </p:sp>
        </mc:Choice>
        <mc:Fallback xmlns="">
          <p:sp>
            <p:nvSpPr>
              <p:cNvPr id="8" name="文字方塊 7">
                <a:extLst>
                  <a:ext uri="{FF2B5EF4-FFF2-40B4-BE49-F238E27FC236}">
                    <a16:creationId xmlns:a16="http://schemas.microsoft.com/office/drawing/2014/main" id="{410E3A52-4803-405E-A836-C674F60AB3AF}"/>
                  </a:ext>
                </a:extLst>
              </p:cNvPr>
              <p:cNvSpPr txBox="1">
                <a:spLocks noRot="1" noChangeAspect="1" noMove="1" noResize="1" noEditPoints="1" noAdjustHandles="1" noChangeArrowheads="1" noChangeShapeType="1" noTextEdit="1"/>
              </p:cNvSpPr>
              <p:nvPr/>
            </p:nvSpPr>
            <p:spPr>
              <a:xfrm>
                <a:off x="2575249" y="3905012"/>
                <a:ext cx="709127" cy="369332"/>
              </a:xfrm>
              <a:prstGeom prst="rect">
                <a:avLst/>
              </a:prstGeom>
              <a:blipFill>
                <a:blip r:embed="rId5"/>
                <a:stretch>
                  <a:fillRect/>
                </a:stretch>
              </a:blipFill>
              <a:ln>
                <a:solidFill>
                  <a:srgbClr val="FF000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9AD2333E-14B6-4543-9405-5941AC060593}"/>
                  </a:ext>
                </a:extLst>
              </p:cNvPr>
              <p:cNvSpPr txBox="1"/>
              <p:nvPr/>
            </p:nvSpPr>
            <p:spPr>
              <a:xfrm>
                <a:off x="3480008" y="2349431"/>
                <a:ext cx="709127" cy="369332"/>
              </a:xfrm>
              <a:prstGeom prst="rect">
                <a:avLst/>
              </a:prstGeom>
              <a:noFill/>
              <a:ln>
                <a:solidFill>
                  <a:srgbClr val="FF0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rPr>
                        <m:t>𝛼</m:t>
                      </m:r>
                      <m:r>
                        <a:rPr lang="en-US" altLang="zh-TW" b="0" i="1" smtClean="0">
                          <a:latin typeface="Cambria Math" panose="02040503050406030204" pitchFamily="18" charset="0"/>
                        </a:rPr>
                        <m:t>∗</m:t>
                      </m:r>
                      <m:r>
                        <a:rPr lang="zh-TW" altLang="en-US" b="0" i="1" smtClean="0">
                          <a:latin typeface="Cambria Math" panose="02040503050406030204" pitchFamily="18" charset="0"/>
                        </a:rPr>
                        <m:t>𝜃</m:t>
                      </m:r>
                    </m:oMath>
                  </m:oMathPara>
                </a14:m>
                <a:endParaRPr lang="zh-TW" altLang="en-US" dirty="0"/>
              </a:p>
            </p:txBody>
          </p:sp>
        </mc:Choice>
        <mc:Fallback xmlns="">
          <p:sp>
            <p:nvSpPr>
              <p:cNvPr id="10" name="文字方塊 9">
                <a:extLst>
                  <a:ext uri="{FF2B5EF4-FFF2-40B4-BE49-F238E27FC236}">
                    <a16:creationId xmlns:a16="http://schemas.microsoft.com/office/drawing/2014/main" id="{9AD2333E-14B6-4543-9405-5941AC060593}"/>
                  </a:ext>
                </a:extLst>
              </p:cNvPr>
              <p:cNvSpPr txBox="1">
                <a:spLocks noRot="1" noChangeAspect="1" noMove="1" noResize="1" noEditPoints="1" noAdjustHandles="1" noChangeArrowheads="1" noChangeShapeType="1" noTextEdit="1"/>
              </p:cNvSpPr>
              <p:nvPr/>
            </p:nvSpPr>
            <p:spPr>
              <a:xfrm>
                <a:off x="3480008" y="2349431"/>
                <a:ext cx="709127" cy="369332"/>
              </a:xfrm>
              <a:prstGeom prst="rect">
                <a:avLst/>
              </a:prstGeom>
              <a:blipFill>
                <a:blip r:embed="rId6"/>
                <a:stretch>
                  <a:fillRect/>
                </a:stretch>
              </a:blipFill>
              <a:ln>
                <a:solidFill>
                  <a:srgbClr val="FF000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F2951C37-BEC8-4DF9-9723-87445603C3CA}"/>
                  </a:ext>
                </a:extLst>
              </p:cNvPr>
              <p:cNvSpPr txBox="1"/>
              <p:nvPr/>
            </p:nvSpPr>
            <p:spPr>
              <a:xfrm>
                <a:off x="-20216" y="495486"/>
                <a:ext cx="3724469" cy="923330"/>
              </a:xfrm>
              <a:prstGeom prst="rect">
                <a:avLst/>
              </a:prstGeom>
              <a:noFill/>
              <a:ln>
                <a:solidFill>
                  <a:srgbClr val="FF0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zh-TW" altLang="en-US" b="0" i="1" smtClean="0">
                          <a:latin typeface="Cambria Math" panose="02040503050406030204" pitchFamily="18" charset="0"/>
                        </a:rPr>
                        <m:t>𝜃</m:t>
                      </m:r>
                      <m:r>
                        <a:rPr lang="en-US" altLang="zh-TW" b="0" i="1" smtClean="0">
                          <a:latin typeface="Cambria Math" panose="02040503050406030204" pitchFamily="18" charset="0"/>
                        </a:rPr>
                        <m:t>=</m:t>
                      </m:r>
                      <m:r>
                        <a:rPr lang="en-US" altLang="zh-TW" b="0" i="1" smtClean="0">
                          <a:latin typeface="Cambria Math" panose="02040503050406030204" pitchFamily="18" charset="0"/>
                        </a:rPr>
                        <m:t>𝑝𝑟𝑖𝑐𝑒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𝑜𝑓</m:t>
                      </m:r>
                      <m:r>
                        <a:rPr lang="en-US" altLang="zh-TW" b="0" i="1" smtClean="0">
                          <a:latin typeface="Cambria Math" panose="02040503050406030204" pitchFamily="18" charset="0"/>
                        </a:rPr>
                        <m:t> </m:t>
                      </m:r>
                      <m:r>
                        <a:rPr lang="en-US" altLang="zh-TW" b="0" i="1" smtClean="0">
                          <a:latin typeface="Cambria Math" panose="02040503050406030204" pitchFamily="18" charset="0"/>
                        </a:rPr>
                        <m:t>𝑖𝑛𝑐𝑒𝑛𝑡𝑖𝑣𝑒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𝑐𝑙𝑎𝑖𝑚</m:t>
                      </m:r>
                      <m:r>
                        <a:rPr lang="en-US" altLang="zh-TW" b="0" i="1" smtClean="0">
                          <a:latin typeface="Cambria Math" panose="02040503050406030204" pitchFamily="18" charset="0"/>
                        </a:rPr>
                        <m:t>/</m:t>
                      </m:r>
                      <m:r>
                        <a:rPr lang="en-US" altLang="zh-TW" b="0" i="1" smtClean="0">
                          <a:latin typeface="Cambria Math" panose="02040503050406030204" pitchFamily="18" charset="0"/>
                        </a:rPr>
                        <m:t>𝑢𝑛𝑖𝑡</m:t>
                      </m:r>
                    </m:oMath>
                  </m:oMathPara>
                </a14:m>
                <a:endParaRPr lang="en-US" altLang="zh-TW" dirty="0"/>
              </a:p>
              <a:p>
                <a:pPr algn="ctr"/>
                <a14:m>
                  <m:oMathPara xmlns:m="http://schemas.openxmlformats.org/officeDocument/2006/math">
                    <m:oMathParaPr>
                      <m:jc m:val="centerGroup"/>
                    </m:oMathParaPr>
                    <m:oMath xmlns:m="http://schemas.openxmlformats.org/officeDocument/2006/math">
                      <m:r>
                        <a:rPr lang="en-US" altLang="zh-TW" i="1">
                          <a:latin typeface="Cambria Math" panose="02040503050406030204" pitchFamily="18" charset="0"/>
                        </a:rPr>
                        <m:t>=</m:t>
                      </m:r>
                      <m:d>
                        <m:dPr>
                          <m:begChr m:val="["/>
                          <m:endChr m:val="]"/>
                          <m:ctrlPr>
                            <a:rPr lang="en-US" altLang="zh-TW" b="0" i="1" smtClean="0">
                              <a:latin typeface="Cambria Math" panose="02040503050406030204" pitchFamily="18" charset="0"/>
                            </a:rPr>
                          </m:ctrlPr>
                        </m:dPr>
                        <m:e>
                          <m:r>
                            <a:rPr lang="zh-TW" altLang="en-US" b="0" i="1" smtClean="0">
                              <a:latin typeface="Cambria Math" panose="02040503050406030204" pitchFamily="18" charset="0"/>
                            </a:rPr>
                            <m:t>𝛿</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𝑝</m:t>
                              </m:r>
                              <m:r>
                                <a:rPr lang="en-US" altLang="zh-TW" b="0" i="1" smtClean="0">
                                  <a:latin typeface="Cambria Math" panose="02040503050406030204" pitchFamily="18" charset="0"/>
                                </a:rPr>
                                <m:t>+∆</m:t>
                              </m:r>
                            </m:e>
                          </m:d>
                          <m:r>
                            <a:rPr lang="en-US" altLang="zh-TW" b="0" i="1" smtClean="0">
                              <a:latin typeface="Cambria Math" panose="02040503050406030204" pitchFamily="18" charset="0"/>
                              <a:ea typeface="Cambria Math" panose="02040503050406030204" pitchFamily="18" charset="0"/>
                            </a:rPr>
                            <m:t>+</m:t>
                          </m:r>
                          <m:d>
                            <m:dPr>
                              <m:ctrlPr>
                                <a:rPr lang="en-US" altLang="zh-TW" b="0" i="1" smtClean="0">
                                  <a:latin typeface="Cambria Math" panose="02040503050406030204" pitchFamily="18" charset="0"/>
                                  <a:ea typeface="Cambria Math" panose="02040503050406030204" pitchFamily="18" charset="0"/>
                                </a:rPr>
                              </m:ctrlPr>
                            </m:dPr>
                            <m:e>
                              <m:r>
                                <a:rPr lang="en-US" altLang="zh-TW" b="0" i="1" smtClean="0">
                                  <a:latin typeface="Cambria Math" panose="02040503050406030204" pitchFamily="18" charset="0"/>
                                  <a:ea typeface="Cambria Math" panose="02040503050406030204" pitchFamily="18" charset="0"/>
                                </a:rPr>
                                <m:t>1−</m:t>
                              </m:r>
                              <m:r>
                                <a:rPr lang="zh-TW" altLang="en-US" b="0" i="1" smtClean="0">
                                  <a:latin typeface="Cambria Math" panose="02040503050406030204" pitchFamily="18" charset="0"/>
                                  <a:ea typeface="Cambria Math" panose="02040503050406030204" pitchFamily="18" charset="0"/>
                                </a:rPr>
                                <m:t>𝛿</m:t>
                              </m:r>
                            </m:e>
                          </m:d>
                          <m:r>
                            <a:rPr lang="en-US" altLang="zh-TW" b="0" i="1" smtClean="0">
                              <a:latin typeface="Cambria Math" panose="02040503050406030204" pitchFamily="18" charset="0"/>
                              <a:ea typeface="Cambria Math" panose="02040503050406030204" pitchFamily="18" charset="0"/>
                            </a:rPr>
                            <m:t>𝑝</m:t>
                          </m:r>
                        </m:e>
                      </m:d>
                      <m:r>
                        <a:rPr lang="en-US" altLang="zh-TW" b="0" i="1" smtClean="0">
                          <a:latin typeface="Cambria Math" panose="02040503050406030204" pitchFamily="18" charset="0"/>
                        </a:rPr>
                        <m:t>𝑏</m:t>
                      </m:r>
                      <m:r>
                        <a:rPr lang="en-US" altLang="zh-TW" b="0" i="1" smtClean="0">
                          <a:latin typeface="Cambria Math" panose="02040503050406030204" pitchFamily="18" charset="0"/>
                        </a:rPr>
                        <m:t>1</m:t>
                      </m:r>
                    </m:oMath>
                  </m:oMathPara>
                </a14:m>
                <a:endParaRPr lang="en-US" altLang="zh-TW" b="0" dirty="0"/>
              </a:p>
              <a:p>
                <a:pPr algn="ct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ea typeface="Cambria Math" panose="02040503050406030204" pitchFamily="18" charset="0"/>
                        </a:rPr>
                        <m:t>=</m:t>
                      </m:r>
                      <m:d>
                        <m:dPr>
                          <m:ctrlPr>
                            <a:rPr lang="en-US" altLang="zh-TW" b="0" i="1" smtClean="0">
                              <a:latin typeface="Cambria Math" panose="02040503050406030204" pitchFamily="18" charset="0"/>
                              <a:ea typeface="Cambria Math" panose="02040503050406030204" pitchFamily="18" charset="0"/>
                            </a:rPr>
                          </m:ctrlPr>
                        </m:dPr>
                        <m:e>
                          <m:r>
                            <a:rPr lang="en-US" altLang="zh-TW" b="0" i="1" smtClean="0">
                              <a:latin typeface="Cambria Math" panose="02040503050406030204" pitchFamily="18" charset="0"/>
                              <a:ea typeface="Cambria Math" panose="02040503050406030204" pitchFamily="18" charset="0"/>
                            </a:rPr>
                            <m:t>𝑝</m:t>
                          </m:r>
                          <m:r>
                            <a:rPr lang="en-US" altLang="zh-TW" b="0" i="1" smtClean="0">
                              <a:latin typeface="Cambria Math" panose="02040503050406030204" pitchFamily="18" charset="0"/>
                              <a:ea typeface="Cambria Math" panose="02040503050406030204" pitchFamily="18" charset="0"/>
                            </a:rPr>
                            <m:t>+</m:t>
                          </m:r>
                          <m:r>
                            <a:rPr lang="zh-TW" altLang="en-US" b="0" i="1" smtClean="0">
                              <a:latin typeface="Cambria Math" panose="02040503050406030204" pitchFamily="18" charset="0"/>
                              <a:ea typeface="Cambria Math" panose="02040503050406030204" pitchFamily="18" charset="0"/>
                            </a:rPr>
                            <m:t>𝛿</m:t>
                          </m:r>
                          <m:r>
                            <a:rPr lang="zh-TW" altLang="en-US" b="0" i="1" smtClean="0">
                              <a:latin typeface="Cambria Math" panose="02040503050406030204" pitchFamily="18" charset="0"/>
                              <a:ea typeface="Cambria Math" panose="02040503050406030204" pitchFamily="18" charset="0"/>
                            </a:rPr>
                            <m:t>∆</m:t>
                          </m:r>
                        </m:e>
                      </m:d>
                      <m:r>
                        <a:rPr lang="en-US" altLang="zh-TW" b="0" i="1" smtClean="0">
                          <a:latin typeface="Cambria Math" panose="02040503050406030204" pitchFamily="18" charset="0"/>
                          <a:ea typeface="Cambria Math" panose="02040503050406030204" pitchFamily="18" charset="0"/>
                        </a:rPr>
                        <m:t>𝑏</m:t>
                      </m:r>
                      <m:r>
                        <a:rPr lang="en-US" altLang="zh-TW" b="0" i="1" smtClean="0">
                          <a:latin typeface="Cambria Math" panose="02040503050406030204" pitchFamily="18" charset="0"/>
                          <a:ea typeface="Cambria Math" panose="02040503050406030204" pitchFamily="18" charset="0"/>
                        </a:rPr>
                        <m:t>1</m:t>
                      </m:r>
                    </m:oMath>
                  </m:oMathPara>
                </a14:m>
                <a:endParaRPr lang="en-US" altLang="zh-TW" b="0" dirty="0"/>
              </a:p>
            </p:txBody>
          </p:sp>
        </mc:Choice>
        <mc:Fallback xmlns="">
          <p:sp>
            <p:nvSpPr>
              <p:cNvPr id="11" name="文字方塊 10">
                <a:extLst>
                  <a:ext uri="{FF2B5EF4-FFF2-40B4-BE49-F238E27FC236}">
                    <a16:creationId xmlns:a16="http://schemas.microsoft.com/office/drawing/2014/main" id="{F2951C37-BEC8-4DF9-9723-87445603C3CA}"/>
                  </a:ext>
                </a:extLst>
              </p:cNvPr>
              <p:cNvSpPr txBox="1">
                <a:spLocks noRot="1" noChangeAspect="1" noMove="1" noResize="1" noEditPoints="1" noAdjustHandles="1" noChangeArrowheads="1" noChangeShapeType="1" noTextEdit="1"/>
              </p:cNvSpPr>
              <p:nvPr/>
            </p:nvSpPr>
            <p:spPr>
              <a:xfrm>
                <a:off x="-20216" y="495486"/>
                <a:ext cx="3724469" cy="923330"/>
              </a:xfrm>
              <a:prstGeom prst="rect">
                <a:avLst/>
              </a:prstGeom>
              <a:blipFill>
                <a:blip r:embed="rId7"/>
                <a:stretch>
                  <a:fillRect b="-1299"/>
                </a:stretch>
              </a:blipFill>
              <a:ln>
                <a:solidFill>
                  <a:srgbClr val="FF0000"/>
                </a:solidFill>
              </a:ln>
            </p:spPr>
            <p:txBody>
              <a:bodyPr/>
              <a:lstStyle/>
              <a:p>
                <a:r>
                  <a:rPr lang="zh-TW" altLang="en-US">
                    <a:noFill/>
                  </a:rPr>
                  <a:t> </a:t>
                </a:r>
              </a:p>
            </p:txBody>
          </p:sp>
        </mc:Fallback>
      </mc:AlternateContent>
      <p:cxnSp>
        <p:nvCxnSpPr>
          <p:cNvPr id="12" name="直線單箭頭接點 11">
            <a:extLst>
              <a:ext uri="{FF2B5EF4-FFF2-40B4-BE49-F238E27FC236}">
                <a16:creationId xmlns:a16="http://schemas.microsoft.com/office/drawing/2014/main" id="{E7DE9B15-16C3-4E4C-88A1-5245D29A3382}"/>
              </a:ext>
            </a:extLst>
          </p:cNvPr>
          <p:cNvCxnSpPr>
            <a:cxnSpLocks/>
          </p:cNvCxnSpPr>
          <p:nvPr/>
        </p:nvCxnSpPr>
        <p:spPr>
          <a:xfrm flipH="1" flipV="1">
            <a:off x="3284377" y="1418817"/>
            <a:ext cx="393439" cy="930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2291ED82-EE83-46FD-BB11-753960FE9FF6}"/>
                  </a:ext>
                </a:extLst>
              </p:cNvPr>
              <p:cNvSpPr txBox="1"/>
              <p:nvPr/>
            </p:nvSpPr>
            <p:spPr>
              <a:xfrm>
                <a:off x="4220545" y="1418816"/>
                <a:ext cx="2030965" cy="369332"/>
              </a:xfrm>
              <a:prstGeom prst="rect">
                <a:avLst/>
              </a:prstGeom>
              <a:noFill/>
              <a:ln>
                <a:solidFill>
                  <a:srgbClr val="FF0000"/>
                </a:solidFill>
              </a:ln>
            </p:spPr>
            <p:txBody>
              <a:bodyPr wrap="square" rtlCol="0">
                <a:spAutoFit/>
              </a:bodyPr>
              <a:lstStyle/>
              <a:p>
                <a:pPr algn="ctr"/>
                <a:r>
                  <a:rPr lang="en-US" altLang="zh-TW" dirty="0"/>
                  <a:t>s2+</a:t>
                </a:r>
                <a14:m>
                  <m:oMath xmlns:m="http://schemas.openxmlformats.org/officeDocument/2006/math">
                    <m:r>
                      <m:rPr>
                        <m:sty m:val="p"/>
                      </m:rPr>
                      <a:rPr lang="en-US" altLang="zh-TW" b="0" i="0" smtClean="0">
                        <a:latin typeface="Cambria Math" panose="02040503050406030204" pitchFamily="18" charset="0"/>
                      </a:rPr>
                      <m:t>b</m:t>
                    </m:r>
                    <m:r>
                      <a:rPr lang="en-US" altLang="zh-TW" b="0" i="0" smtClean="0">
                        <a:latin typeface="Cambria Math" panose="02040503050406030204" pitchFamily="18" charset="0"/>
                      </a:rPr>
                      <m:t>2</m:t>
                    </m:r>
                  </m:oMath>
                </a14:m>
                <a:r>
                  <a:rPr lang="en-US" altLang="zh-TW" dirty="0"/>
                  <a:t>*</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1</m:t>
                        </m:r>
                      </m:e>
                      <m:sub>
                        <m:r>
                          <a:rPr lang="en-US" altLang="zh-TW" b="0" i="1" smtClean="0">
                            <a:latin typeface="Cambria Math" panose="02040503050406030204" pitchFamily="18" charset="0"/>
                          </a:rPr>
                          <m:t>𝑠𝑢𝑐𝑐𝑒𝑠𝑠</m:t>
                        </m:r>
                      </m:sub>
                    </m:sSub>
                  </m:oMath>
                </a14:m>
                <a:endParaRPr lang="zh-TW" altLang="en-US" dirty="0"/>
              </a:p>
            </p:txBody>
          </p:sp>
        </mc:Choice>
        <mc:Fallback xmlns="">
          <p:sp>
            <p:nvSpPr>
              <p:cNvPr id="14" name="文字方塊 13">
                <a:extLst>
                  <a:ext uri="{FF2B5EF4-FFF2-40B4-BE49-F238E27FC236}">
                    <a16:creationId xmlns:a16="http://schemas.microsoft.com/office/drawing/2014/main" id="{2291ED82-EE83-46FD-BB11-753960FE9FF6}"/>
                  </a:ext>
                </a:extLst>
              </p:cNvPr>
              <p:cNvSpPr txBox="1">
                <a:spLocks noRot="1" noChangeAspect="1" noMove="1" noResize="1" noEditPoints="1" noAdjustHandles="1" noChangeArrowheads="1" noChangeShapeType="1" noTextEdit="1"/>
              </p:cNvSpPr>
              <p:nvPr/>
            </p:nvSpPr>
            <p:spPr>
              <a:xfrm>
                <a:off x="4220545" y="1418816"/>
                <a:ext cx="2030965" cy="369332"/>
              </a:xfrm>
              <a:prstGeom prst="rect">
                <a:avLst/>
              </a:prstGeom>
              <a:blipFill>
                <a:blip r:embed="rId8"/>
                <a:stretch>
                  <a:fillRect t="-8065" b="-24194"/>
                </a:stretch>
              </a:blipFill>
              <a:ln>
                <a:solidFill>
                  <a:srgbClr val="FF000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7CD667EA-6020-400C-A180-34C365C8A320}"/>
                  </a:ext>
                </a:extLst>
              </p:cNvPr>
              <p:cNvSpPr txBox="1"/>
              <p:nvPr/>
            </p:nvSpPr>
            <p:spPr>
              <a:xfrm>
                <a:off x="6515878" y="867265"/>
                <a:ext cx="709127" cy="369332"/>
              </a:xfrm>
              <a:prstGeom prst="rect">
                <a:avLst/>
              </a:prstGeom>
              <a:noFill/>
              <a:ln>
                <a:solidFill>
                  <a:srgbClr val="FF0000"/>
                </a:solidFill>
              </a:ln>
            </p:spPr>
            <p:txBody>
              <a:bodyPr wrap="square" rtlCol="0">
                <a:spAutoFit/>
              </a:bodyPr>
              <a:lstStyle/>
              <a:p>
                <a:pPr algn="ct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oMath>
                </a14:m>
                <a:r>
                  <a:rPr lang="en-US" altLang="zh-TW" dirty="0"/>
                  <a:t>c2</a:t>
                </a:r>
                <a:endParaRPr lang="zh-TW" altLang="en-US" dirty="0"/>
              </a:p>
            </p:txBody>
          </p:sp>
        </mc:Choice>
        <mc:Fallback xmlns="">
          <p:sp>
            <p:nvSpPr>
              <p:cNvPr id="15" name="文字方塊 14">
                <a:extLst>
                  <a:ext uri="{FF2B5EF4-FFF2-40B4-BE49-F238E27FC236}">
                    <a16:creationId xmlns:a16="http://schemas.microsoft.com/office/drawing/2014/main" id="{7CD667EA-6020-400C-A180-34C365C8A320}"/>
                  </a:ext>
                </a:extLst>
              </p:cNvPr>
              <p:cNvSpPr txBox="1">
                <a:spLocks noRot="1" noChangeAspect="1" noMove="1" noResize="1" noEditPoints="1" noAdjustHandles="1" noChangeArrowheads="1" noChangeShapeType="1" noTextEdit="1"/>
              </p:cNvSpPr>
              <p:nvPr/>
            </p:nvSpPr>
            <p:spPr>
              <a:xfrm>
                <a:off x="6515878" y="867265"/>
                <a:ext cx="709127" cy="369332"/>
              </a:xfrm>
              <a:prstGeom prst="rect">
                <a:avLst/>
              </a:prstGeom>
              <a:blipFill>
                <a:blip r:embed="rId9"/>
                <a:stretch>
                  <a:fillRect t="-6349" b="-22222"/>
                </a:stretch>
              </a:blipFill>
              <a:ln>
                <a:solidFill>
                  <a:srgbClr val="FF000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2467C1A3-18B5-4867-8438-684129712073}"/>
                  </a:ext>
                </a:extLst>
              </p:cNvPr>
              <p:cNvSpPr txBox="1"/>
              <p:nvPr/>
            </p:nvSpPr>
            <p:spPr>
              <a:xfrm>
                <a:off x="6543870" y="2784527"/>
                <a:ext cx="709127" cy="369332"/>
              </a:xfrm>
              <a:prstGeom prst="rect">
                <a:avLst/>
              </a:prstGeom>
              <a:noFill/>
              <a:ln>
                <a:solidFill>
                  <a:srgbClr val="FF0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ea typeface="Cambria Math" panose="02040503050406030204" pitchFamily="18" charset="0"/>
                        </a:rPr>
                        <m:t>−0</m:t>
                      </m:r>
                    </m:oMath>
                  </m:oMathPara>
                </a14:m>
                <a:endParaRPr lang="zh-TW" altLang="en-US" dirty="0"/>
              </a:p>
            </p:txBody>
          </p:sp>
        </mc:Choice>
        <mc:Fallback xmlns="">
          <p:sp>
            <p:nvSpPr>
              <p:cNvPr id="16" name="文字方塊 15">
                <a:extLst>
                  <a:ext uri="{FF2B5EF4-FFF2-40B4-BE49-F238E27FC236}">
                    <a16:creationId xmlns:a16="http://schemas.microsoft.com/office/drawing/2014/main" id="{2467C1A3-18B5-4867-8438-684129712073}"/>
                  </a:ext>
                </a:extLst>
              </p:cNvPr>
              <p:cNvSpPr txBox="1">
                <a:spLocks noRot="1" noChangeAspect="1" noMove="1" noResize="1" noEditPoints="1" noAdjustHandles="1" noChangeArrowheads="1" noChangeShapeType="1" noTextEdit="1"/>
              </p:cNvSpPr>
              <p:nvPr/>
            </p:nvSpPr>
            <p:spPr>
              <a:xfrm>
                <a:off x="6543870" y="2784527"/>
                <a:ext cx="709127" cy="369332"/>
              </a:xfrm>
              <a:prstGeom prst="rect">
                <a:avLst/>
              </a:prstGeom>
              <a:blipFill>
                <a:blip r:embed="rId10"/>
                <a:stretch>
                  <a:fillRect/>
                </a:stretch>
              </a:blipFill>
              <a:ln>
                <a:solidFill>
                  <a:srgbClr val="FF000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B6272F82-EDE1-48C4-BD08-65214960AFAA}"/>
                  </a:ext>
                </a:extLst>
              </p:cNvPr>
              <p:cNvSpPr txBox="1"/>
              <p:nvPr/>
            </p:nvSpPr>
            <p:spPr>
              <a:xfrm>
                <a:off x="8388528" y="495486"/>
                <a:ext cx="3724469" cy="307777"/>
              </a:xfrm>
              <a:prstGeom prst="rect">
                <a:avLst/>
              </a:prstGeom>
              <a:noFill/>
              <a:ln>
                <a:solidFill>
                  <a:srgbClr val="FF0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sz="1400" b="0" i="1" smtClean="0">
                          <a:latin typeface="Cambria Math" panose="02040503050406030204" pitchFamily="18" charset="0"/>
                        </a:rPr>
                        <m:t>𝑢</m:t>
                      </m:r>
                      <m:d>
                        <m:dPr>
                          <m:ctrlPr>
                            <a:rPr lang="en-US" altLang="zh-TW" sz="1400" b="0" i="1" smtClean="0">
                              <a:latin typeface="Cambria Math" panose="02040503050406030204" pitchFamily="18" charset="0"/>
                            </a:rPr>
                          </m:ctrlPr>
                        </m:dPr>
                        <m:e>
                          <m:r>
                            <a:rPr lang="zh-TW" altLang="en-US" sz="1400" b="0" i="1" smtClean="0">
                              <a:latin typeface="Cambria Math" panose="02040503050406030204" pitchFamily="18" charset="0"/>
                            </a:rPr>
                            <m:t>𝛼𝜃</m:t>
                          </m:r>
                          <m:r>
                            <a:rPr lang="en-US" altLang="zh-TW" sz="1400" b="0" i="1" smtClean="0">
                              <a:latin typeface="Cambria Math" panose="02040503050406030204" pitchFamily="18" charset="0"/>
                            </a:rPr>
                            <m:t>+</m:t>
                          </m:r>
                          <m:r>
                            <a:rPr lang="en-US" altLang="zh-TW" sz="1400" b="0" i="1" smtClean="0">
                              <a:latin typeface="Cambria Math" panose="02040503050406030204" pitchFamily="18" charset="0"/>
                            </a:rPr>
                            <m:t>𝑠</m:t>
                          </m:r>
                          <m:r>
                            <a:rPr lang="en-US" altLang="zh-TW" sz="1400" b="0" i="1" smtClean="0">
                              <a:latin typeface="Cambria Math" panose="02040503050406030204" pitchFamily="18" charset="0"/>
                            </a:rPr>
                            <m:t>1+</m:t>
                          </m:r>
                          <m:d>
                            <m:dPr>
                              <m:ctrlPr>
                                <a:rPr lang="en-US" altLang="zh-TW" sz="1400" i="1" dirty="0">
                                  <a:latin typeface="Cambria Math" panose="02040503050406030204" pitchFamily="18" charset="0"/>
                                </a:rPr>
                              </m:ctrlPr>
                            </m:dPr>
                            <m:e>
                              <m:r>
                                <a:rPr lang="en-US" altLang="zh-TW" sz="1400">
                                  <a:latin typeface="Cambria Math" panose="02040503050406030204" pitchFamily="18" charset="0"/>
                                </a:rPr>
                                <m:t>1−</m:t>
                              </m:r>
                              <m:r>
                                <a:rPr lang="zh-TW" altLang="en-US" sz="1400" i="1">
                                  <a:latin typeface="Cambria Math" panose="02040503050406030204" pitchFamily="18" charset="0"/>
                                </a:rPr>
                                <m:t>𝛼</m:t>
                              </m:r>
                            </m:e>
                          </m:d>
                          <m:r>
                            <m:rPr>
                              <m:nor/>
                            </m:rPr>
                            <a:rPr lang="en-US" altLang="zh-TW" sz="1400" dirty="0"/>
                            <m:t>b</m:t>
                          </m:r>
                          <m:r>
                            <m:rPr>
                              <m:nor/>
                            </m:rPr>
                            <a:rPr lang="en-US" altLang="zh-TW" sz="1400" dirty="0"/>
                            <m:t>1</m:t>
                          </m:r>
                          <m:r>
                            <a:rPr lang="en-US" altLang="zh-TW" sz="1400" b="0" i="1" dirty="0" smtClean="0">
                              <a:latin typeface="Cambria Math" panose="02040503050406030204" pitchFamily="18" charset="0"/>
                            </a:rPr>
                            <m:t>+</m:t>
                          </m:r>
                          <m:r>
                            <a:rPr lang="en-US" altLang="zh-TW" sz="1400" b="0" i="1" dirty="0" smtClean="0">
                              <a:latin typeface="Cambria Math" panose="02040503050406030204" pitchFamily="18" charset="0"/>
                            </a:rPr>
                            <m:t>𝑠</m:t>
                          </m:r>
                          <m:r>
                            <a:rPr lang="en-US" altLang="zh-TW" sz="1400" b="0" i="1" dirty="0" smtClean="0">
                              <a:latin typeface="Cambria Math" panose="02040503050406030204" pitchFamily="18" charset="0"/>
                            </a:rPr>
                            <m:t>2+</m:t>
                          </m:r>
                          <m:r>
                            <a:rPr lang="en-US" altLang="zh-TW" sz="1400" b="0" i="1" dirty="0" smtClean="0">
                              <a:latin typeface="Cambria Math" panose="02040503050406030204" pitchFamily="18" charset="0"/>
                            </a:rPr>
                            <m:t>𝑏</m:t>
                          </m:r>
                          <m:r>
                            <a:rPr lang="en-US" altLang="zh-TW" sz="1400" b="0" i="1" dirty="0" smtClean="0">
                              <a:latin typeface="Cambria Math" panose="02040503050406030204" pitchFamily="18" charset="0"/>
                            </a:rPr>
                            <m:t>2</m:t>
                          </m:r>
                        </m:e>
                      </m:d>
                      <m:r>
                        <a:rPr lang="en-US" altLang="zh-TW" sz="1400" b="0" i="1" smtClean="0">
                          <a:latin typeface="Cambria Math" panose="02040503050406030204" pitchFamily="18" charset="0"/>
                        </a:rPr>
                        <m:t>−</m:t>
                      </m:r>
                      <m:r>
                        <a:rPr lang="en-US" altLang="zh-TW" sz="1400" b="0" i="1" smtClean="0">
                          <a:latin typeface="Cambria Math" panose="02040503050406030204" pitchFamily="18" charset="0"/>
                        </a:rPr>
                        <m:t>𝑐</m:t>
                      </m:r>
                      <m:r>
                        <a:rPr lang="en-US" altLang="zh-TW" sz="1400" b="0" i="1" smtClean="0">
                          <a:latin typeface="Cambria Math" panose="02040503050406030204" pitchFamily="18" charset="0"/>
                        </a:rPr>
                        <m:t>1−</m:t>
                      </m:r>
                      <m:r>
                        <a:rPr lang="en-US" altLang="zh-TW" sz="1400" b="0" i="1" smtClean="0">
                          <a:latin typeface="Cambria Math" panose="02040503050406030204" pitchFamily="18" charset="0"/>
                        </a:rPr>
                        <m:t>𝑐</m:t>
                      </m:r>
                      <m:r>
                        <a:rPr lang="en-US" altLang="zh-TW" sz="1400" b="0" i="1" smtClean="0">
                          <a:latin typeface="Cambria Math" panose="02040503050406030204" pitchFamily="18" charset="0"/>
                        </a:rPr>
                        <m:t>2</m:t>
                      </m:r>
                    </m:oMath>
                  </m:oMathPara>
                </a14:m>
                <a:endParaRPr lang="zh-TW" altLang="en-US" sz="1400" dirty="0"/>
              </a:p>
            </p:txBody>
          </p:sp>
        </mc:Choice>
        <mc:Fallback xmlns="">
          <p:sp>
            <p:nvSpPr>
              <p:cNvPr id="17" name="文字方塊 16">
                <a:extLst>
                  <a:ext uri="{FF2B5EF4-FFF2-40B4-BE49-F238E27FC236}">
                    <a16:creationId xmlns:a16="http://schemas.microsoft.com/office/drawing/2014/main" id="{B6272F82-EDE1-48C4-BD08-65214960AFAA}"/>
                  </a:ext>
                </a:extLst>
              </p:cNvPr>
              <p:cNvSpPr txBox="1">
                <a:spLocks noRot="1" noChangeAspect="1" noMove="1" noResize="1" noEditPoints="1" noAdjustHandles="1" noChangeArrowheads="1" noChangeShapeType="1" noTextEdit="1"/>
              </p:cNvSpPr>
              <p:nvPr/>
            </p:nvSpPr>
            <p:spPr>
              <a:xfrm>
                <a:off x="8388528" y="495486"/>
                <a:ext cx="3724469" cy="307777"/>
              </a:xfrm>
              <a:prstGeom prst="rect">
                <a:avLst/>
              </a:prstGeom>
              <a:blipFill>
                <a:blip r:embed="rId11"/>
                <a:stretch>
                  <a:fillRect/>
                </a:stretch>
              </a:blipFill>
              <a:ln>
                <a:solidFill>
                  <a:srgbClr val="FF000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0EA92EB5-50B2-4603-9662-A00DE824AC79}"/>
                  </a:ext>
                </a:extLst>
              </p:cNvPr>
              <p:cNvSpPr txBox="1"/>
              <p:nvPr/>
            </p:nvSpPr>
            <p:spPr>
              <a:xfrm>
                <a:off x="9556102" y="1418816"/>
                <a:ext cx="2635898" cy="307777"/>
              </a:xfrm>
              <a:prstGeom prst="rect">
                <a:avLst/>
              </a:prstGeom>
              <a:noFill/>
              <a:ln>
                <a:solidFill>
                  <a:srgbClr val="FF0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sz="1400" b="0" i="1" smtClean="0">
                          <a:latin typeface="Cambria Math" panose="02040503050406030204" pitchFamily="18" charset="0"/>
                        </a:rPr>
                        <m:t>𝑢</m:t>
                      </m:r>
                      <m:d>
                        <m:dPr>
                          <m:ctrlPr>
                            <a:rPr lang="en-US" altLang="zh-TW" sz="1400" b="0" i="1" smtClean="0">
                              <a:latin typeface="Cambria Math" panose="02040503050406030204" pitchFamily="18" charset="0"/>
                            </a:rPr>
                          </m:ctrlPr>
                        </m:dPr>
                        <m:e>
                          <m:r>
                            <a:rPr lang="zh-TW" altLang="en-US" sz="1400" b="0" i="1" smtClean="0">
                              <a:latin typeface="Cambria Math" panose="02040503050406030204" pitchFamily="18" charset="0"/>
                            </a:rPr>
                            <m:t>𝛼𝜃</m:t>
                          </m:r>
                          <m:r>
                            <a:rPr lang="en-US" altLang="zh-TW" sz="1400" b="0" i="1" smtClean="0">
                              <a:latin typeface="Cambria Math" panose="02040503050406030204" pitchFamily="18" charset="0"/>
                            </a:rPr>
                            <m:t>+</m:t>
                          </m:r>
                          <m:r>
                            <a:rPr lang="en-US" altLang="zh-TW" sz="1400" b="0" i="1" smtClean="0">
                              <a:latin typeface="Cambria Math" panose="02040503050406030204" pitchFamily="18" charset="0"/>
                            </a:rPr>
                            <m:t>𝑠</m:t>
                          </m:r>
                          <m:r>
                            <a:rPr lang="en-US" altLang="zh-TW" sz="1400" b="0" i="1" smtClean="0">
                              <a:latin typeface="Cambria Math" panose="02040503050406030204" pitchFamily="18" charset="0"/>
                            </a:rPr>
                            <m:t>1+</m:t>
                          </m:r>
                          <m:r>
                            <a:rPr lang="en-US" altLang="zh-TW" sz="1400" b="0" i="1" dirty="0" smtClean="0">
                              <a:latin typeface="Cambria Math" panose="02040503050406030204" pitchFamily="18" charset="0"/>
                            </a:rPr>
                            <m:t>𝑠</m:t>
                          </m:r>
                          <m:r>
                            <a:rPr lang="en-US" altLang="zh-TW" sz="1400" b="0" i="1" dirty="0" smtClean="0">
                              <a:latin typeface="Cambria Math" panose="02040503050406030204" pitchFamily="18" charset="0"/>
                            </a:rPr>
                            <m:t>2</m:t>
                          </m:r>
                        </m:e>
                      </m:d>
                      <m:r>
                        <a:rPr lang="en-US" altLang="zh-TW" sz="1400" b="0" i="1" smtClean="0">
                          <a:latin typeface="Cambria Math" panose="02040503050406030204" pitchFamily="18" charset="0"/>
                        </a:rPr>
                        <m:t>−</m:t>
                      </m:r>
                      <m:r>
                        <a:rPr lang="en-US" altLang="zh-TW" sz="1400" b="0" i="1" smtClean="0">
                          <a:latin typeface="Cambria Math" panose="02040503050406030204" pitchFamily="18" charset="0"/>
                        </a:rPr>
                        <m:t>𝑐</m:t>
                      </m:r>
                      <m:r>
                        <a:rPr lang="en-US" altLang="zh-TW" sz="1400" b="0" i="1" smtClean="0">
                          <a:latin typeface="Cambria Math" panose="02040503050406030204" pitchFamily="18" charset="0"/>
                        </a:rPr>
                        <m:t>1−</m:t>
                      </m:r>
                      <m:r>
                        <a:rPr lang="en-US" altLang="zh-TW" sz="1400" b="0" i="1" smtClean="0">
                          <a:latin typeface="Cambria Math" panose="02040503050406030204" pitchFamily="18" charset="0"/>
                        </a:rPr>
                        <m:t>𝑐</m:t>
                      </m:r>
                      <m:r>
                        <a:rPr lang="en-US" altLang="zh-TW" sz="1400" b="0" i="1" smtClean="0">
                          <a:latin typeface="Cambria Math" panose="02040503050406030204" pitchFamily="18" charset="0"/>
                        </a:rPr>
                        <m:t>2</m:t>
                      </m:r>
                    </m:oMath>
                  </m:oMathPara>
                </a14:m>
                <a:endParaRPr lang="zh-TW" altLang="en-US" sz="1400" dirty="0"/>
              </a:p>
            </p:txBody>
          </p:sp>
        </mc:Choice>
        <mc:Fallback xmlns="">
          <p:sp>
            <p:nvSpPr>
              <p:cNvPr id="19" name="文字方塊 18">
                <a:extLst>
                  <a:ext uri="{FF2B5EF4-FFF2-40B4-BE49-F238E27FC236}">
                    <a16:creationId xmlns:a16="http://schemas.microsoft.com/office/drawing/2014/main" id="{0EA92EB5-50B2-4603-9662-A00DE824AC79}"/>
                  </a:ext>
                </a:extLst>
              </p:cNvPr>
              <p:cNvSpPr txBox="1">
                <a:spLocks noRot="1" noChangeAspect="1" noMove="1" noResize="1" noEditPoints="1" noAdjustHandles="1" noChangeArrowheads="1" noChangeShapeType="1" noTextEdit="1"/>
              </p:cNvSpPr>
              <p:nvPr/>
            </p:nvSpPr>
            <p:spPr>
              <a:xfrm>
                <a:off x="9556102" y="1418816"/>
                <a:ext cx="2635898" cy="307777"/>
              </a:xfrm>
              <a:prstGeom prst="rect">
                <a:avLst/>
              </a:prstGeom>
              <a:blipFill>
                <a:blip r:embed="rId12"/>
                <a:stretch>
                  <a:fillRect/>
                </a:stretch>
              </a:blipFill>
              <a:ln>
                <a:solidFill>
                  <a:srgbClr val="FF000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ACB8F488-B2BB-4556-8207-55B1554D4AC6}"/>
                  </a:ext>
                </a:extLst>
              </p:cNvPr>
              <p:cNvSpPr txBox="1"/>
              <p:nvPr/>
            </p:nvSpPr>
            <p:spPr>
              <a:xfrm>
                <a:off x="9556102" y="2105127"/>
                <a:ext cx="2635898" cy="307777"/>
              </a:xfrm>
              <a:prstGeom prst="rect">
                <a:avLst/>
              </a:prstGeom>
              <a:noFill/>
              <a:ln>
                <a:solidFill>
                  <a:srgbClr val="FF0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TW" sz="1400" b="0" i="1" smtClean="0">
                          <a:latin typeface="Cambria Math" panose="02040503050406030204" pitchFamily="18" charset="0"/>
                        </a:rPr>
                        <m:t>𝑢</m:t>
                      </m:r>
                      <m:d>
                        <m:dPr>
                          <m:ctrlPr>
                            <a:rPr lang="en-US" altLang="zh-TW" sz="1400" b="0" i="1" smtClean="0">
                              <a:latin typeface="Cambria Math" panose="02040503050406030204" pitchFamily="18" charset="0"/>
                            </a:rPr>
                          </m:ctrlPr>
                        </m:dPr>
                        <m:e>
                          <m:r>
                            <a:rPr lang="zh-TW" altLang="en-US" sz="1400" b="0" i="1" smtClean="0">
                              <a:latin typeface="Cambria Math" panose="02040503050406030204" pitchFamily="18" charset="0"/>
                            </a:rPr>
                            <m:t>𝛼𝜃</m:t>
                          </m:r>
                          <m:r>
                            <a:rPr lang="en-US" altLang="zh-TW" sz="1400" b="0" i="1" smtClean="0">
                              <a:latin typeface="Cambria Math" panose="02040503050406030204" pitchFamily="18" charset="0"/>
                            </a:rPr>
                            <m:t>+</m:t>
                          </m:r>
                          <m:r>
                            <a:rPr lang="en-US" altLang="zh-TW" sz="1400" b="0" i="1" smtClean="0">
                              <a:latin typeface="Cambria Math" panose="02040503050406030204" pitchFamily="18" charset="0"/>
                            </a:rPr>
                            <m:t>𝑠</m:t>
                          </m:r>
                          <m:r>
                            <a:rPr lang="en-US" altLang="zh-TW" sz="1400" b="0" i="1" smtClean="0">
                              <a:latin typeface="Cambria Math" panose="02040503050406030204" pitchFamily="18" charset="0"/>
                            </a:rPr>
                            <m:t>1+</m:t>
                          </m:r>
                          <m:r>
                            <a:rPr lang="en-US" altLang="zh-TW" sz="1400" b="0" i="1" dirty="0" smtClean="0">
                              <a:latin typeface="Cambria Math" panose="02040503050406030204" pitchFamily="18" charset="0"/>
                            </a:rPr>
                            <m:t>𝑠</m:t>
                          </m:r>
                          <m:r>
                            <a:rPr lang="en-US" altLang="zh-TW" sz="1400" b="0" i="1" dirty="0" smtClean="0">
                              <a:latin typeface="Cambria Math" panose="02040503050406030204" pitchFamily="18" charset="0"/>
                            </a:rPr>
                            <m:t>2</m:t>
                          </m:r>
                        </m:e>
                      </m:d>
                      <m:r>
                        <a:rPr lang="en-US" altLang="zh-TW" sz="1400" b="0" i="1" smtClean="0">
                          <a:latin typeface="Cambria Math" panose="02040503050406030204" pitchFamily="18" charset="0"/>
                        </a:rPr>
                        <m:t>−</m:t>
                      </m:r>
                      <m:r>
                        <a:rPr lang="en-US" altLang="zh-TW" sz="1400" b="0" i="1" smtClean="0">
                          <a:latin typeface="Cambria Math" panose="02040503050406030204" pitchFamily="18" charset="0"/>
                        </a:rPr>
                        <m:t>𝑐</m:t>
                      </m:r>
                      <m:r>
                        <a:rPr lang="en-US" altLang="zh-TW" sz="1400" b="0" i="1" smtClean="0">
                          <a:latin typeface="Cambria Math" panose="02040503050406030204" pitchFamily="18" charset="0"/>
                        </a:rPr>
                        <m:t>1(+</m:t>
                      </m:r>
                      <m:sSub>
                        <m:sSubPr>
                          <m:ctrlPr>
                            <a:rPr lang="en-US" altLang="zh-TW" sz="1400" i="1" dirty="0">
                              <a:latin typeface="Cambria Math" panose="02040503050406030204" pitchFamily="18" charset="0"/>
                            </a:rPr>
                          </m:ctrlPr>
                        </m:sSubPr>
                        <m:e>
                          <m:r>
                            <m:rPr>
                              <m:sty m:val="p"/>
                            </m:rPr>
                            <a:rPr lang="el-GR" altLang="zh-TW" sz="1400" i="1" dirty="0">
                              <a:latin typeface="Cambria Math" panose="02040503050406030204" pitchFamily="18" charset="0"/>
                            </a:rPr>
                            <m:t>Ω</m:t>
                          </m:r>
                        </m:e>
                        <m:sub>
                          <m:r>
                            <a:rPr lang="en-US" altLang="zh-TW" sz="1400" b="0" i="1" dirty="0" smtClean="0">
                              <a:latin typeface="Cambria Math" panose="02040503050406030204" pitchFamily="18" charset="0"/>
                            </a:rPr>
                            <m:t>2</m:t>
                          </m:r>
                        </m:sub>
                      </m:sSub>
                      <m:r>
                        <a:rPr lang="en-US" altLang="zh-TW" sz="1400" b="0" i="1" dirty="0" smtClean="0">
                          <a:latin typeface="Cambria Math" panose="02040503050406030204" pitchFamily="18" charset="0"/>
                        </a:rPr>
                        <m:t>)</m:t>
                      </m:r>
                    </m:oMath>
                  </m:oMathPara>
                </a14:m>
                <a:endParaRPr lang="zh-TW" altLang="en-US" sz="1400" dirty="0"/>
              </a:p>
            </p:txBody>
          </p:sp>
        </mc:Choice>
        <mc:Fallback xmlns="">
          <p:sp>
            <p:nvSpPr>
              <p:cNvPr id="20" name="文字方塊 19">
                <a:extLst>
                  <a:ext uri="{FF2B5EF4-FFF2-40B4-BE49-F238E27FC236}">
                    <a16:creationId xmlns:a16="http://schemas.microsoft.com/office/drawing/2014/main" id="{ACB8F488-B2BB-4556-8207-55B1554D4AC6}"/>
                  </a:ext>
                </a:extLst>
              </p:cNvPr>
              <p:cNvSpPr txBox="1">
                <a:spLocks noRot="1" noChangeAspect="1" noMove="1" noResize="1" noEditPoints="1" noAdjustHandles="1" noChangeArrowheads="1" noChangeShapeType="1" noTextEdit="1"/>
              </p:cNvSpPr>
              <p:nvPr/>
            </p:nvSpPr>
            <p:spPr>
              <a:xfrm>
                <a:off x="9556102" y="2105127"/>
                <a:ext cx="2635898" cy="307777"/>
              </a:xfrm>
              <a:prstGeom prst="rect">
                <a:avLst/>
              </a:prstGeom>
              <a:blipFill>
                <a:blip r:embed="rId13"/>
                <a:stretch>
                  <a:fillRect b="-3774"/>
                </a:stretch>
              </a:blipFill>
              <a:ln>
                <a:solidFill>
                  <a:srgbClr val="FF0000"/>
                </a:solid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文字方塊 20">
                <a:extLst>
                  <a:ext uri="{FF2B5EF4-FFF2-40B4-BE49-F238E27FC236}">
                    <a16:creationId xmlns:a16="http://schemas.microsoft.com/office/drawing/2014/main" id="{AB8CEAE6-26C1-46EC-80AD-46F624898CC4}"/>
                  </a:ext>
                </a:extLst>
              </p:cNvPr>
              <p:cNvSpPr txBox="1"/>
              <p:nvPr/>
            </p:nvSpPr>
            <p:spPr>
              <a:xfrm>
                <a:off x="9078686" y="2595757"/>
                <a:ext cx="3113314" cy="307777"/>
              </a:xfrm>
              <a:prstGeom prst="rect">
                <a:avLst/>
              </a:prstGeom>
              <a:solidFill>
                <a:schemeClr val="bg1"/>
              </a:solidFill>
              <a:ln>
                <a:solidFill>
                  <a:srgbClr val="FF0000"/>
                </a:solidFill>
              </a:ln>
            </p:spPr>
            <p:txBody>
              <a:bodyPr wrap="square" rtlCol="0">
                <a:spAutoFit/>
              </a:bodyPr>
              <a:lstStyle/>
              <a:p>
                <a:pPr algn="ctr"/>
                <a14:m>
                  <m:oMath xmlns:m="http://schemas.openxmlformats.org/officeDocument/2006/math">
                    <m:r>
                      <a:rPr lang="en-US" altLang="zh-TW" sz="1400" b="0" i="1" smtClean="0">
                        <a:latin typeface="Cambria Math" panose="02040503050406030204" pitchFamily="18" charset="0"/>
                      </a:rPr>
                      <m:t>𝑢</m:t>
                    </m:r>
                    <m:d>
                      <m:dPr>
                        <m:ctrlPr>
                          <a:rPr lang="en-US" altLang="zh-TW" sz="1400" b="0" i="1" smtClean="0">
                            <a:latin typeface="Cambria Math" panose="02040503050406030204" pitchFamily="18" charset="0"/>
                          </a:rPr>
                        </m:ctrlPr>
                      </m:dPr>
                      <m:e>
                        <m:r>
                          <a:rPr lang="zh-TW" altLang="en-US" sz="1400" b="0" i="1" smtClean="0">
                            <a:latin typeface="Cambria Math" panose="02040503050406030204" pitchFamily="18" charset="0"/>
                          </a:rPr>
                          <m:t>𝛼𝜃</m:t>
                        </m:r>
                        <m:r>
                          <a:rPr lang="en-US" altLang="zh-TW" sz="1400" b="0" i="1" smtClean="0">
                            <a:latin typeface="Cambria Math" panose="02040503050406030204" pitchFamily="18" charset="0"/>
                          </a:rPr>
                          <m:t>+</m:t>
                        </m:r>
                        <m:r>
                          <a:rPr lang="en-US" altLang="zh-TW" sz="1400" b="0" i="1" smtClean="0">
                            <a:latin typeface="Cambria Math" panose="02040503050406030204" pitchFamily="18" charset="0"/>
                          </a:rPr>
                          <m:t>𝑠</m:t>
                        </m:r>
                        <m:r>
                          <a:rPr lang="en-US" altLang="zh-TW" sz="1400" b="0" i="1" smtClean="0">
                            <a:latin typeface="Cambria Math" panose="02040503050406030204" pitchFamily="18" charset="0"/>
                          </a:rPr>
                          <m:t>1+</m:t>
                        </m:r>
                        <m:r>
                          <a:rPr lang="en-US" altLang="zh-TW" sz="1400" b="0" i="1" dirty="0" smtClean="0">
                            <a:latin typeface="Cambria Math" panose="02040503050406030204" pitchFamily="18" charset="0"/>
                          </a:rPr>
                          <m:t>𝑠</m:t>
                        </m:r>
                        <m:r>
                          <a:rPr lang="en-US" altLang="zh-TW" sz="1400" b="0" i="1" dirty="0" smtClean="0">
                            <a:latin typeface="Cambria Math" panose="02040503050406030204" pitchFamily="18" charset="0"/>
                          </a:rPr>
                          <m:t>2+</m:t>
                        </m:r>
                        <m:r>
                          <a:rPr lang="en-US" altLang="zh-TW" sz="1400" b="0" i="1" dirty="0" smtClean="0">
                            <a:latin typeface="Cambria Math" panose="02040503050406030204" pitchFamily="18" charset="0"/>
                          </a:rPr>
                          <m:t>𝑏</m:t>
                        </m:r>
                        <m:r>
                          <a:rPr lang="en-US" altLang="zh-TW" sz="1400" b="0" i="1" dirty="0" smtClean="0">
                            <a:latin typeface="Cambria Math" panose="02040503050406030204" pitchFamily="18" charset="0"/>
                          </a:rPr>
                          <m:t>1+</m:t>
                        </m:r>
                        <m:r>
                          <a:rPr lang="en-US" altLang="zh-TW" sz="1400" b="0" i="1" dirty="0" smtClean="0">
                            <a:latin typeface="Cambria Math" panose="02040503050406030204" pitchFamily="18" charset="0"/>
                          </a:rPr>
                          <m:t>𝑏</m:t>
                        </m:r>
                        <m:r>
                          <a:rPr lang="en-US" altLang="zh-TW" sz="1400" b="0" i="1" dirty="0" smtClean="0">
                            <a:latin typeface="Cambria Math" panose="02040503050406030204" pitchFamily="18" charset="0"/>
                          </a:rPr>
                          <m:t>2</m:t>
                        </m:r>
                      </m:e>
                    </m:d>
                    <m:r>
                      <a:rPr lang="en-US" altLang="zh-TW" sz="1400" i="1">
                        <a:latin typeface="Cambria Math" panose="02040503050406030204" pitchFamily="18" charset="0"/>
                      </a:rPr>
                      <m:t>−</m:t>
                    </m:r>
                    <m:r>
                      <a:rPr lang="en-US" altLang="zh-TW" sz="1400" i="1">
                        <a:latin typeface="Cambria Math" panose="02040503050406030204" pitchFamily="18" charset="0"/>
                      </a:rPr>
                      <m:t>𝑐</m:t>
                    </m:r>
                    <m:r>
                      <a:rPr lang="en-US" altLang="zh-TW" sz="1400" i="1">
                        <a:latin typeface="Cambria Math" panose="02040503050406030204" pitchFamily="18" charset="0"/>
                      </a:rPr>
                      <m:t>1(+</m:t>
                    </m:r>
                    <m:sSub>
                      <m:sSubPr>
                        <m:ctrlPr>
                          <a:rPr lang="en-US" altLang="zh-TW" sz="1400" i="1" dirty="0">
                            <a:latin typeface="Cambria Math" panose="02040503050406030204" pitchFamily="18" charset="0"/>
                          </a:rPr>
                        </m:ctrlPr>
                      </m:sSubPr>
                      <m:e>
                        <m:r>
                          <m:rPr>
                            <m:sty m:val="p"/>
                          </m:rPr>
                          <a:rPr lang="el-GR" altLang="zh-TW" sz="1400" i="1" dirty="0">
                            <a:latin typeface="Cambria Math" panose="02040503050406030204" pitchFamily="18" charset="0"/>
                          </a:rPr>
                          <m:t>Ω</m:t>
                        </m:r>
                      </m:e>
                      <m:sub>
                        <m:r>
                          <a:rPr lang="en-US" altLang="zh-TW" sz="1400" i="1" dirty="0">
                            <a:latin typeface="Cambria Math" panose="02040503050406030204" pitchFamily="18" charset="0"/>
                          </a:rPr>
                          <m:t>2</m:t>
                        </m:r>
                      </m:sub>
                    </m:sSub>
                  </m:oMath>
                </a14:m>
                <a:r>
                  <a:rPr lang="en-US" altLang="zh-TW" sz="1400" dirty="0"/>
                  <a:t>)</a:t>
                </a:r>
                <a:endParaRPr lang="zh-TW" altLang="en-US" sz="1400" dirty="0"/>
              </a:p>
            </p:txBody>
          </p:sp>
        </mc:Choice>
        <mc:Fallback xmlns="">
          <p:sp>
            <p:nvSpPr>
              <p:cNvPr id="21" name="文字方塊 20">
                <a:extLst>
                  <a:ext uri="{FF2B5EF4-FFF2-40B4-BE49-F238E27FC236}">
                    <a16:creationId xmlns:a16="http://schemas.microsoft.com/office/drawing/2014/main" id="{AB8CEAE6-26C1-46EC-80AD-46F624898CC4}"/>
                  </a:ext>
                </a:extLst>
              </p:cNvPr>
              <p:cNvSpPr txBox="1">
                <a:spLocks noRot="1" noChangeAspect="1" noMove="1" noResize="1" noEditPoints="1" noAdjustHandles="1" noChangeArrowheads="1" noChangeShapeType="1" noTextEdit="1"/>
              </p:cNvSpPr>
              <p:nvPr/>
            </p:nvSpPr>
            <p:spPr>
              <a:xfrm>
                <a:off x="9078686" y="2595757"/>
                <a:ext cx="3113314" cy="307777"/>
              </a:xfrm>
              <a:prstGeom prst="rect">
                <a:avLst/>
              </a:prstGeom>
              <a:blipFill>
                <a:blip r:embed="rId14"/>
                <a:stretch>
                  <a:fillRect t="-1923" b="-17308"/>
                </a:stretch>
              </a:blipFill>
              <a:ln>
                <a:solidFill>
                  <a:srgbClr val="FF0000"/>
                </a:solidFill>
              </a:ln>
            </p:spPr>
            <p:txBody>
              <a:bodyPr/>
              <a:lstStyle/>
              <a:p>
                <a:r>
                  <a:rPr lang="zh-TW" altLang="en-US">
                    <a:noFill/>
                  </a:rPr>
                  <a:t> </a:t>
                </a:r>
              </a:p>
            </p:txBody>
          </p:sp>
        </mc:Fallback>
      </mc:AlternateContent>
      <p:sp>
        <p:nvSpPr>
          <p:cNvPr id="22" name="橢圓 21">
            <a:extLst>
              <a:ext uri="{FF2B5EF4-FFF2-40B4-BE49-F238E27FC236}">
                <a16:creationId xmlns:a16="http://schemas.microsoft.com/office/drawing/2014/main" id="{1F4F7E5D-2527-4ABD-9A30-7391FF800DAD}"/>
              </a:ext>
            </a:extLst>
          </p:cNvPr>
          <p:cNvSpPr/>
          <p:nvPr/>
        </p:nvSpPr>
        <p:spPr>
          <a:xfrm>
            <a:off x="7913135" y="842706"/>
            <a:ext cx="401216" cy="3693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FF0000"/>
                </a:solidFill>
              </a:rPr>
              <a:t>A</a:t>
            </a:r>
            <a:endParaRPr lang="zh-TW" altLang="en-US" dirty="0">
              <a:solidFill>
                <a:srgbClr val="FF0000"/>
              </a:solidFill>
            </a:endParaRPr>
          </a:p>
        </p:txBody>
      </p:sp>
      <p:sp>
        <p:nvSpPr>
          <p:cNvPr id="23" name="橢圓 22">
            <a:extLst>
              <a:ext uri="{FF2B5EF4-FFF2-40B4-BE49-F238E27FC236}">
                <a16:creationId xmlns:a16="http://schemas.microsoft.com/office/drawing/2014/main" id="{66CF9B32-65A3-4C80-86DB-812E1BF62C5E}"/>
              </a:ext>
            </a:extLst>
          </p:cNvPr>
          <p:cNvSpPr/>
          <p:nvPr/>
        </p:nvSpPr>
        <p:spPr>
          <a:xfrm>
            <a:off x="7913135" y="1980099"/>
            <a:ext cx="401216" cy="3693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FF0000"/>
                </a:solidFill>
              </a:rPr>
              <a:t>B</a:t>
            </a:r>
            <a:endParaRPr lang="zh-TW" altLang="en-US" dirty="0">
              <a:solidFill>
                <a:srgbClr val="FF0000"/>
              </a:solidFill>
            </a:endParaRPr>
          </a:p>
        </p:txBody>
      </p:sp>
    </p:spTree>
    <p:extLst>
      <p:ext uri="{BB962C8B-B14F-4D97-AF65-F5344CB8AC3E}">
        <p14:creationId xmlns:p14="http://schemas.microsoft.com/office/powerpoint/2010/main" val="43150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4" grpId="0" animBg="1"/>
      <p:bldP spid="15" grpId="0" animBg="1"/>
      <p:bldP spid="16" grpId="0" animBg="1"/>
      <p:bldP spid="17" grpId="0" animBg="1"/>
      <p:bldP spid="19" grpId="0" animBg="1"/>
      <p:bldP spid="20" grpId="0" animBg="1"/>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2F13DB-3E0D-4D7A-9518-A8B459335411}"/>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C8F044C6-E16D-4A85-8C58-0065669B1792}"/>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34260091-6D7C-4CC6-9EFD-1DD658C960AD}"/>
              </a:ext>
            </a:extLst>
          </p:cNvPr>
          <p:cNvPicPr>
            <a:picLocks noChangeAspect="1"/>
          </p:cNvPicPr>
          <p:nvPr/>
        </p:nvPicPr>
        <p:blipFill>
          <a:blip r:embed="rId2"/>
          <a:stretch>
            <a:fillRect/>
          </a:stretch>
        </p:blipFill>
        <p:spPr>
          <a:xfrm>
            <a:off x="1236203" y="1115777"/>
            <a:ext cx="9719593" cy="4626445"/>
          </a:xfrm>
          <a:prstGeom prst="rect">
            <a:avLst/>
          </a:prstGeom>
        </p:spPr>
      </p:pic>
      <p:sp>
        <p:nvSpPr>
          <p:cNvPr id="5" name="橢圓 4">
            <a:extLst>
              <a:ext uri="{FF2B5EF4-FFF2-40B4-BE49-F238E27FC236}">
                <a16:creationId xmlns:a16="http://schemas.microsoft.com/office/drawing/2014/main" id="{B6096802-E88B-41F7-9A24-424FBD3FD8BF}"/>
              </a:ext>
            </a:extLst>
          </p:cNvPr>
          <p:cNvSpPr/>
          <p:nvPr/>
        </p:nvSpPr>
        <p:spPr>
          <a:xfrm>
            <a:off x="4003609" y="3059667"/>
            <a:ext cx="401216" cy="3693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FF0000"/>
                </a:solidFill>
              </a:rPr>
              <a:t>A</a:t>
            </a:r>
            <a:endParaRPr lang="zh-TW" altLang="en-US" dirty="0">
              <a:solidFill>
                <a:srgbClr val="FF0000"/>
              </a:solidFill>
            </a:endParaRPr>
          </a:p>
        </p:txBody>
      </p:sp>
      <p:sp>
        <p:nvSpPr>
          <p:cNvPr id="6" name="橢圓 5">
            <a:extLst>
              <a:ext uri="{FF2B5EF4-FFF2-40B4-BE49-F238E27FC236}">
                <a16:creationId xmlns:a16="http://schemas.microsoft.com/office/drawing/2014/main" id="{6C1F5AF6-0DDE-44F4-B575-94DEF69BC1E9}"/>
              </a:ext>
            </a:extLst>
          </p:cNvPr>
          <p:cNvSpPr/>
          <p:nvPr/>
        </p:nvSpPr>
        <p:spPr>
          <a:xfrm>
            <a:off x="7712527" y="3059667"/>
            <a:ext cx="401216" cy="3693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FF0000"/>
                </a:solidFill>
              </a:rPr>
              <a:t>B</a:t>
            </a:r>
            <a:endParaRPr lang="zh-TW" altLang="en-US" dirty="0">
              <a:solidFill>
                <a:srgbClr val="FF0000"/>
              </a:solidFill>
            </a:endParaRPr>
          </a:p>
        </p:txBody>
      </p:sp>
      <p:sp>
        <p:nvSpPr>
          <p:cNvPr id="7" name="橢圓 6">
            <a:extLst>
              <a:ext uri="{FF2B5EF4-FFF2-40B4-BE49-F238E27FC236}">
                <a16:creationId xmlns:a16="http://schemas.microsoft.com/office/drawing/2014/main" id="{736D56CB-74EB-4617-9AEA-ED51EC7BFE68}"/>
              </a:ext>
            </a:extLst>
          </p:cNvPr>
          <p:cNvSpPr/>
          <p:nvPr/>
        </p:nvSpPr>
        <p:spPr>
          <a:xfrm>
            <a:off x="4003609" y="5430866"/>
            <a:ext cx="401216" cy="3693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FF0000"/>
                </a:solidFill>
              </a:rPr>
              <a:t>A</a:t>
            </a:r>
            <a:endParaRPr lang="zh-TW" altLang="en-US" dirty="0">
              <a:solidFill>
                <a:srgbClr val="FF0000"/>
              </a:solidFill>
            </a:endParaRPr>
          </a:p>
        </p:txBody>
      </p:sp>
      <p:sp>
        <p:nvSpPr>
          <p:cNvPr id="8" name="橢圓 7">
            <a:extLst>
              <a:ext uri="{FF2B5EF4-FFF2-40B4-BE49-F238E27FC236}">
                <a16:creationId xmlns:a16="http://schemas.microsoft.com/office/drawing/2014/main" id="{3A99DE15-C445-4C32-A3A2-7B9E162EA9E9}"/>
              </a:ext>
            </a:extLst>
          </p:cNvPr>
          <p:cNvSpPr/>
          <p:nvPr/>
        </p:nvSpPr>
        <p:spPr>
          <a:xfrm>
            <a:off x="7712526" y="5430866"/>
            <a:ext cx="489081" cy="3693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FF0000"/>
                </a:solidFill>
              </a:rPr>
              <a:t>B’</a:t>
            </a:r>
            <a:endParaRPr lang="zh-TW" altLang="en-US" dirty="0">
              <a:solidFill>
                <a:srgbClr val="FF0000"/>
              </a:solidFill>
            </a:endParaRPr>
          </a:p>
        </p:txBody>
      </p:sp>
    </p:spTree>
    <p:extLst>
      <p:ext uri="{BB962C8B-B14F-4D97-AF65-F5344CB8AC3E}">
        <p14:creationId xmlns:p14="http://schemas.microsoft.com/office/powerpoint/2010/main" val="1547397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E5D10CA9-870E-4EE6-BD72-609EDB6923EB}"/>
              </a:ext>
            </a:extLst>
          </p:cNvPr>
          <p:cNvSpPr>
            <a:spLocks noGrp="1"/>
          </p:cNvSpPr>
          <p:nvPr>
            <p:ph idx="1"/>
          </p:nvPr>
        </p:nvSpPr>
        <p:spPr>
          <a:xfrm>
            <a:off x="847021" y="0"/>
            <a:ext cx="10515600" cy="4351338"/>
          </a:xfrm>
        </p:spPr>
        <p:txBody>
          <a:bodyPr/>
          <a:lstStyle/>
          <a:p>
            <a:r>
              <a:rPr lang="en-US" altLang="zh-TW" dirty="0"/>
              <a:t>The agent's participation constraint will be binding when evaluated at the optimal contract because the principal is assumed to have all the bargaining power. </a:t>
            </a:r>
          </a:p>
          <a:p>
            <a:r>
              <a:rPr lang="en-US" altLang="zh-TW" dirty="0"/>
              <a:t>Furthermore, it follows from the first-order conditions of the principal's profit maximization problem that the agent's incentive compatibility constraint will be binding at the optimum as long as the following assumption holds: </a:t>
            </a:r>
            <a:endParaRPr lang="zh-TW" altLang="en-US" dirty="0"/>
          </a:p>
        </p:txBody>
      </p:sp>
      <p:pic>
        <p:nvPicPr>
          <p:cNvPr id="4" name="圖片 3">
            <a:extLst>
              <a:ext uri="{FF2B5EF4-FFF2-40B4-BE49-F238E27FC236}">
                <a16:creationId xmlns:a16="http://schemas.microsoft.com/office/drawing/2014/main" id="{EFF884D5-2BE4-49BB-B60E-7120D65F90EF}"/>
              </a:ext>
            </a:extLst>
          </p:cNvPr>
          <p:cNvPicPr>
            <a:picLocks noChangeAspect="1"/>
          </p:cNvPicPr>
          <p:nvPr/>
        </p:nvPicPr>
        <p:blipFill>
          <a:blip r:embed="rId2"/>
          <a:stretch>
            <a:fillRect/>
          </a:stretch>
        </p:blipFill>
        <p:spPr>
          <a:xfrm>
            <a:off x="829379" y="3429000"/>
            <a:ext cx="10524421" cy="2401094"/>
          </a:xfrm>
          <a:prstGeom prst="rect">
            <a:avLst/>
          </a:prstGeom>
        </p:spPr>
      </p:pic>
    </p:spTree>
    <p:extLst>
      <p:ext uri="{BB962C8B-B14F-4D97-AF65-F5344CB8AC3E}">
        <p14:creationId xmlns:p14="http://schemas.microsoft.com/office/powerpoint/2010/main" val="1154948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E8DBCB-0AFA-427D-A5FA-373AAC1502B6}"/>
              </a:ext>
            </a:extLst>
          </p:cNvPr>
          <p:cNvSpPr>
            <a:spLocks noGrp="1"/>
          </p:cNvSpPr>
          <p:nvPr>
            <p:ph type="title"/>
          </p:nvPr>
        </p:nvSpPr>
        <p:spPr/>
        <p:txBody>
          <a:bodyPr/>
          <a:lstStyle/>
          <a:p>
            <a:r>
              <a:rPr lang="en-US" altLang="zh-TW" dirty="0"/>
              <a:t>At point A</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B33FBB55-DE83-439E-8B29-41DD878220CF}"/>
                  </a:ext>
                </a:extLst>
              </p:cNvPr>
              <p:cNvSpPr>
                <a:spLocks noGrp="1"/>
              </p:cNvSpPr>
              <p:nvPr>
                <p:ph idx="1"/>
              </p:nvPr>
            </p:nvSpPr>
            <p:spPr>
              <a:xfrm>
                <a:off x="-79022" y="1825625"/>
                <a:ext cx="12271022" cy="4351338"/>
              </a:xfrm>
            </p:spPr>
            <p:txBody>
              <a:bodyPr/>
              <a:lstStyle/>
              <a:p>
                <a:pPr marL="0" indent="0">
                  <a:buNone/>
                </a:pPr>
                <a14:m>
                  <m:oMath xmlns:m="http://schemas.openxmlformats.org/officeDocument/2006/math">
                    <m:f>
                      <m:fPr>
                        <m:ctrlPr>
                          <a:rPr lang="en-US" altLang="zh-TW" i="1" smtClean="0">
                            <a:latin typeface="Cambria Math" panose="02040503050406030204" pitchFamily="18" charset="0"/>
                          </a:rPr>
                        </m:ctrlPr>
                      </m:fPr>
                      <m:num>
                        <m:r>
                          <a:rPr lang="en-US" altLang="zh-TW" b="0" i="1" smtClean="0">
                            <a:latin typeface="Cambria Math" panose="02040503050406030204" pitchFamily="18" charset="0"/>
                          </a:rPr>
                          <m:t>𝑑</m:t>
                        </m:r>
                      </m:num>
                      <m:den>
                        <m:r>
                          <a:rPr lang="en-US" altLang="zh-TW" b="0" i="1" smtClean="0">
                            <a:latin typeface="Cambria Math" panose="02040503050406030204" pitchFamily="18" charset="0"/>
                          </a:rPr>
                          <m:t>𝑑𝑏</m:t>
                        </m:r>
                        <m:r>
                          <a:rPr lang="en-US" altLang="zh-TW" b="0" i="1" smtClean="0">
                            <a:latin typeface="Cambria Math" panose="02040503050406030204" pitchFamily="18" charset="0"/>
                          </a:rPr>
                          <m:t>2</m:t>
                        </m:r>
                      </m:den>
                    </m:f>
                  </m:oMath>
                </a14:m>
                <a:r>
                  <a:rPr lang="en-US" altLang="zh-TW" dirty="0"/>
                  <a:t> </a:t>
                </a:r>
                <a14:m>
                  <m:oMath xmlns:m="http://schemas.openxmlformats.org/officeDocument/2006/math">
                    <m:r>
                      <a:rPr lang="en-US" altLang="zh-TW" b="0" i="0" smtClean="0">
                        <a:latin typeface="Cambria Math" panose="02040503050406030204" pitchFamily="18" charset="0"/>
                      </a:rPr>
                      <m:t>(</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𝑝</m:t>
                        </m:r>
                      </m:e>
                    </m:acc>
                    <m:r>
                      <a:rPr lang="en-US" altLang="zh-TW"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m:t>
                    </m:r>
                  </m:oMath>
                </a14:m>
                <a:r>
                  <a:rPr lang="en-US" altLang="zh-TW" dirty="0"/>
                  <a:t>)[</a:t>
                </a:r>
                <a14:m>
                  <m:oMath xmlns:m="http://schemas.openxmlformats.org/officeDocument/2006/math">
                    <m:r>
                      <a:rPr lang="en-US" altLang="zh-TW" i="1">
                        <a:latin typeface="Cambria Math" panose="02040503050406030204" pitchFamily="18" charset="0"/>
                      </a:rPr>
                      <m:t>𝑢</m:t>
                    </m:r>
                    <m:d>
                      <m:dPr>
                        <m:ctrlPr>
                          <a:rPr lang="en-US" altLang="zh-TW" i="1">
                            <a:latin typeface="Cambria Math" panose="02040503050406030204" pitchFamily="18" charset="0"/>
                          </a:rPr>
                        </m:ctrlPr>
                      </m:dPr>
                      <m:e>
                        <m:r>
                          <a:rPr lang="zh-TW" altLang="en-US" i="1">
                            <a:latin typeface="Cambria Math" panose="02040503050406030204" pitchFamily="18" charset="0"/>
                          </a:rPr>
                          <m:t>𝛼𝜃</m:t>
                        </m:r>
                        <m:r>
                          <a:rPr lang="en-US" altLang="zh-TW" i="1">
                            <a:latin typeface="Cambria Math" panose="02040503050406030204" pitchFamily="18" charset="0"/>
                          </a:rPr>
                          <m:t>+</m:t>
                        </m:r>
                        <m:r>
                          <a:rPr lang="en-US" altLang="zh-TW" i="1">
                            <a:latin typeface="Cambria Math" panose="02040503050406030204" pitchFamily="18" charset="0"/>
                          </a:rPr>
                          <m:t>𝑠</m:t>
                        </m:r>
                        <m:r>
                          <a:rPr lang="en-US" altLang="zh-TW" i="1">
                            <a:latin typeface="Cambria Math" panose="02040503050406030204" pitchFamily="18" charset="0"/>
                          </a:rPr>
                          <m:t>1+</m:t>
                        </m:r>
                        <m:d>
                          <m:dPr>
                            <m:ctrlPr>
                              <a:rPr lang="en-US" altLang="zh-TW" i="1" dirty="0">
                                <a:latin typeface="Cambria Math" panose="02040503050406030204" pitchFamily="18" charset="0"/>
                              </a:rPr>
                            </m:ctrlPr>
                          </m:dPr>
                          <m:e>
                            <m:r>
                              <a:rPr lang="en-US" altLang="zh-TW">
                                <a:latin typeface="Cambria Math" panose="02040503050406030204" pitchFamily="18" charset="0"/>
                              </a:rPr>
                              <m:t>1−</m:t>
                            </m:r>
                            <m:r>
                              <a:rPr lang="zh-TW" altLang="en-US" i="1">
                                <a:latin typeface="Cambria Math" panose="02040503050406030204" pitchFamily="18" charset="0"/>
                              </a:rPr>
                              <m:t>𝛼</m:t>
                            </m:r>
                          </m:e>
                        </m:d>
                        <m:r>
                          <m:rPr>
                            <m:nor/>
                          </m:rPr>
                          <a:rPr lang="en-US" altLang="zh-TW" dirty="0"/>
                          <m:t>b</m:t>
                        </m:r>
                        <m:r>
                          <m:rPr>
                            <m:nor/>
                          </m:rPr>
                          <a:rPr lang="en-US" altLang="zh-TW" dirty="0"/>
                          <m:t>1</m:t>
                        </m:r>
                        <m:r>
                          <a:rPr lang="en-US" altLang="zh-TW" i="1" dirty="0">
                            <a:latin typeface="Cambria Math" panose="02040503050406030204" pitchFamily="18" charset="0"/>
                          </a:rPr>
                          <m:t>+</m:t>
                        </m:r>
                        <m:r>
                          <a:rPr lang="en-US" altLang="zh-TW" i="1" dirty="0">
                            <a:latin typeface="Cambria Math" panose="02040503050406030204" pitchFamily="18" charset="0"/>
                          </a:rPr>
                          <m:t>𝑠</m:t>
                        </m:r>
                        <m:r>
                          <a:rPr lang="en-US" altLang="zh-TW" i="1" dirty="0">
                            <a:latin typeface="Cambria Math" panose="02040503050406030204" pitchFamily="18" charset="0"/>
                          </a:rPr>
                          <m:t>2+</m:t>
                        </m:r>
                        <m:r>
                          <a:rPr lang="en-US" altLang="zh-TW" i="1" dirty="0">
                            <a:latin typeface="Cambria Math" panose="02040503050406030204" pitchFamily="18" charset="0"/>
                          </a:rPr>
                          <m:t>𝑏</m:t>
                        </m:r>
                        <m:r>
                          <a:rPr lang="en-US" altLang="zh-TW" i="1" dirty="0">
                            <a:latin typeface="Cambria Math" panose="02040503050406030204" pitchFamily="18" charset="0"/>
                          </a:rPr>
                          <m:t>2</m:t>
                        </m:r>
                      </m:e>
                    </m:d>
                    <m:r>
                      <a:rPr lang="en-US" altLang="zh-TW" i="1">
                        <a:latin typeface="Cambria Math" panose="02040503050406030204" pitchFamily="18" charset="0"/>
                      </a:rPr>
                      <m:t>−</m:t>
                    </m:r>
                    <m:r>
                      <a:rPr lang="en-US" altLang="zh-TW" i="1">
                        <a:latin typeface="Cambria Math" panose="02040503050406030204" pitchFamily="18" charset="0"/>
                      </a:rPr>
                      <m:t>𝑐</m:t>
                    </m:r>
                    <m:r>
                      <a:rPr lang="en-US" altLang="zh-TW" i="1">
                        <a:latin typeface="Cambria Math" panose="02040503050406030204" pitchFamily="18" charset="0"/>
                      </a:rPr>
                      <m:t>1−</m:t>
                    </m:r>
                    <m:r>
                      <a:rPr lang="en-US" altLang="zh-TW" i="1">
                        <a:latin typeface="Cambria Math" panose="02040503050406030204" pitchFamily="18" charset="0"/>
                      </a:rPr>
                      <m:t>𝑐</m:t>
                    </m:r>
                    <m:r>
                      <a:rPr lang="en-US" altLang="zh-TW" i="1">
                        <a:latin typeface="Cambria Math" panose="02040503050406030204" pitchFamily="18" charset="0"/>
                      </a:rPr>
                      <m:t>2]+</m:t>
                    </m:r>
                  </m:oMath>
                </a14:m>
                <a:endParaRPr lang="en-US" altLang="zh-TW" dirty="0"/>
              </a:p>
              <a:p>
                <a:pPr marL="0" indent="0">
                  <a:buNone/>
                </a:pPr>
                <a:r>
                  <a:rPr lang="en-US" altLang="zh-TW" dirty="0"/>
                  <a:t>	 </a:t>
                </a:r>
                <a14:m>
                  <m:oMath xmlns:m="http://schemas.openxmlformats.org/officeDocument/2006/math">
                    <m:r>
                      <a:rPr lang="en-US" altLang="zh-TW">
                        <a:latin typeface="Cambria Math" panose="02040503050406030204" pitchFamily="18" charset="0"/>
                      </a:rPr>
                      <m:t>(</m:t>
                    </m:r>
                    <m:r>
                      <a:rPr lang="en-US" altLang="zh-TW" b="0" i="0" smtClean="0">
                        <a:latin typeface="Cambria Math" panose="02040503050406030204" pitchFamily="18" charset="0"/>
                      </a:rPr>
                      <m:t>1−</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𝑝</m:t>
                        </m:r>
                      </m:e>
                    </m:acc>
                    <m:r>
                      <a:rPr lang="en-US" altLang="zh-TW" b="0" i="1" smtClean="0">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m:t>
                    </m:r>
                  </m:oMath>
                </a14:m>
                <a:r>
                  <a:rPr lang="en-US" altLang="zh-TW" dirty="0"/>
                  <a:t>)[</a:t>
                </a:r>
                <a14:m>
                  <m:oMath xmlns:m="http://schemas.openxmlformats.org/officeDocument/2006/math">
                    <m:r>
                      <a:rPr lang="en-US" altLang="zh-TW" i="1">
                        <a:latin typeface="Cambria Math" panose="02040503050406030204" pitchFamily="18" charset="0"/>
                      </a:rPr>
                      <m:t>𝑢</m:t>
                    </m:r>
                    <m:d>
                      <m:dPr>
                        <m:ctrlPr>
                          <a:rPr lang="en-US" altLang="zh-TW" i="1">
                            <a:latin typeface="Cambria Math" panose="02040503050406030204" pitchFamily="18" charset="0"/>
                          </a:rPr>
                        </m:ctrlPr>
                      </m:dPr>
                      <m:e>
                        <m:r>
                          <a:rPr lang="zh-TW" altLang="en-US" i="1">
                            <a:latin typeface="Cambria Math" panose="02040503050406030204" pitchFamily="18" charset="0"/>
                          </a:rPr>
                          <m:t>𝛼𝜃</m:t>
                        </m:r>
                        <m:r>
                          <a:rPr lang="en-US" altLang="zh-TW" i="1">
                            <a:latin typeface="Cambria Math" panose="02040503050406030204" pitchFamily="18" charset="0"/>
                          </a:rPr>
                          <m:t>+</m:t>
                        </m:r>
                        <m:r>
                          <a:rPr lang="en-US" altLang="zh-TW" i="1">
                            <a:latin typeface="Cambria Math" panose="02040503050406030204" pitchFamily="18" charset="0"/>
                          </a:rPr>
                          <m:t>𝑠</m:t>
                        </m:r>
                        <m:r>
                          <a:rPr lang="en-US" altLang="zh-TW" i="1">
                            <a:latin typeface="Cambria Math" panose="02040503050406030204" pitchFamily="18" charset="0"/>
                          </a:rPr>
                          <m:t>1+</m:t>
                        </m:r>
                        <m:r>
                          <a:rPr lang="en-US" altLang="zh-TW" i="1" dirty="0">
                            <a:latin typeface="Cambria Math" panose="02040503050406030204" pitchFamily="18" charset="0"/>
                          </a:rPr>
                          <m:t>𝑠</m:t>
                        </m:r>
                        <m:r>
                          <a:rPr lang="en-US" altLang="zh-TW" i="1" dirty="0">
                            <a:latin typeface="Cambria Math" panose="02040503050406030204" pitchFamily="18" charset="0"/>
                          </a:rPr>
                          <m:t>2</m:t>
                        </m:r>
                      </m:e>
                    </m:d>
                    <m:r>
                      <a:rPr lang="en-US" altLang="zh-TW" i="1">
                        <a:latin typeface="Cambria Math" panose="02040503050406030204" pitchFamily="18" charset="0"/>
                      </a:rPr>
                      <m:t>−</m:t>
                    </m:r>
                    <m:r>
                      <a:rPr lang="en-US" altLang="zh-TW" i="1">
                        <a:latin typeface="Cambria Math" panose="02040503050406030204" pitchFamily="18" charset="0"/>
                      </a:rPr>
                      <m:t>𝑐</m:t>
                    </m:r>
                    <m:r>
                      <a:rPr lang="en-US" altLang="zh-TW" i="1">
                        <a:latin typeface="Cambria Math" panose="02040503050406030204" pitchFamily="18" charset="0"/>
                      </a:rPr>
                      <m:t>1−</m:t>
                    </m:r>
                    <m:r>
                      <a:rPr lang="en-US" altLang="zh-TW" b="0" i="1" smtClean="0">
                        <a:latin typeface="Cambria Math" panose="02040503050406030204" pitchFamily="18" charset="0"/>
                      </a:rPr>
                      <m:t>𝑐</m:t>
                    </m:r>
                    <m:r>
                      <a:rPr lang="en-US" altLang="zh-TW" b="0" i="1" smtClean="0">
                        <a:latin typeface="Cambria Math" panose="02040503050406030204" pitchFamily="18" charset="0"/>
                      </a:rPr>
                      <m:t>2]</m:t>
                    </m:r>
                  </m:oMath>
                </a14:m>
                <a:endParaRPr lang="en-US" altLang="zh-TW" b="0" dirty="0"/>
              </a:p>
              <a:p>
                <a:pPr marL="0" indent="0">
                  <a:buNone/>
                </a:pPr>
                <a:r>
                  <a:rPr lang="en-US" altLang="zh-TW" dirty="0">
                    <a:ea typeface="Cambria Math" panose="02040503050406030204" pitchFamily="18" charset="0"/>
                  </a:rPr>
                  <a:t>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r>
                      <a:rPr lang="en-US" altLang="zh-TW">
                        <a:latin typeface="Cambria Math" panose="02040503050406030204" pitchFamily="18" charset="0"/>
                      </a:rPr>
                      <m:t>(</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𝑝</m:t>
                        </m:r>
                      </m:e>
                    </m:acc>
                    <m:r>
                      <a:rPr lang="en-US" altLang="zh-TW"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𝑢</m:t>
                    </m:r>
                    <m:r>
                      <a:rPr lang="en-US" altLang="zh-TW" b="0" i="1" smtClean="0">
                        <a:latin typeface="Cambria Math" panose="02040503050406030204" pitchFamily="18" charset="0"/>
                        <a:ea typeface="Cambria Math" panose="02040503050406030204" pitchFamily="18" charset="0"/>
                      </a:rPr>
                      <m:t>′</m:t>
                    </m:r>
                    <m:d>
                      <m:dPr>
                        <m:ctrlPr>
                          <a:rPr lang="en-US" altLang="zh-TW" i="1">
                            <a:latin typeface="Cambria Math" panose="02040503050406030204" pitchFamily="18" charset="0"/>
                          </a:rPr>
                        </m:ctrlPr>
                      </m:dPr>
                      <m:e>
                        <m:r>
                          <a:rPr lang="zh-TW" altLang="en-US" i="1">
                            <a:latin typeface="Cambria Math" panose="02040503050406030204" pitchFamily="18" charset="0"/>
                          </a:rPr>
                          <m:t>𝛼𝜃</m:t>
                        </m:r>
                        <m:r>
                          <a:rPr lang="en-US" altLang="zh-TW" i="1">
                            <a:latin typeface="Cambria Math" panose="02040503050406030204" pitchFamily="18" charset="0"/>
                          </a:rPr>
                          <m:t>+</m:t>
                        </m:r>
                        <m:r>
                          <a:rPr lang="en-US" altLang="zh-TW" i="1">
                            <a:latin typeface="Cambria Math" panose="02040503050406030204" pitchFamily="18" charset="0"/>
                          </a:rPr>
                          <m:t>𝑠</m:t>
                        </m:r>
                        <m:r>
                          <a:rPr lang="en-US" altLang="zh-TW" i="1">
                            <a:latin typeface="Cambria Math" panose="02040503050406030204" pitchFamily="18" charset="0"/>
                          </a:rPr>
                          <m:t>1+</m:t>
                        </m:r>
                        <m:d>
                          <m:dPr>
                            <m:ctrlPr>
                              <a:rPr lang="en-US" altLang="zh-TW" i="1" dirty="0">
                                <a:latin typeface="Cambria Math" panose="02040503050406030204" pitchFamily="18" charset="0"/>
                              </a:rPr>
                            </m:ctrlPr>
                          </m:dPr>
                          <m:e>
                            <m:r>
                              <a:rPr lang="en-US" altLang="zh-TW">
                                <a:latin typeface="Cambria Math" panose="02040503050406030204" pitchFamily="18" charset="0"/>
                              </a:rPr>
                              <m:t>1−</m:t>
                            </m:r>
                            <m:r>
                              <a:rPr lang="zh-TW" altLang="en-US" i="1">
                                <a:latin typeface="Cambria Math" panose="02040503050406030204" pitchFamily="18" charset="0"/>
                              </a:rPr>
                              <m:t>𝛼</m:t>
                            </m:r>
                          </m:e>
                        </m:d>
                        <m:r>
                          <m:rPr>
                            <m:nor/>
                          </m:rPr>
                          <a:rPr lang="en-US" altLang="zh-TW" dirty="0"/>
                          <m:t>b</m:t>
                        </m:r>
                        <m:r>
                          <m:rPr>
                            <m:nor/>
                          </m:rPr>
                          <a:rPr lang="en-US" altLang="zh-TW" dirty="0"/>
                          <m:t>1</m:t>
                        </m:r>
                        <m:r>
                          <a:rPr lang="en-US" altLang="zh-TW" i="1" dirty="0">
                            <a:latin typeface="Cambria Math" panose="02040503050406030204" pitchFamily="18" charset="0"/>
                          </a:rPr>
                          <m:t>+</m:t>
                        </m:r>
                        <m:r>
                          <a:rPr lang="en-US" altLang="zh-TW" i="1" dirty="0">
                            <a:latin typeface="Cambria Math" panose="02040503050406030204" pitchFamily="18" charset="0"/>
                          </a:rPr>
                          <m:t>𝑠</m:t>
                        </m:r>
                        <m:r>
                          <a:rPr lang="en-US" altLang="zh-TW" i="1" dirty="0">
                            <a:latin typeface="Cambria Math" panose="02040503050406030204" pitchFamily="18" charset="0"/>
                          </a:rPr>
                          <m:t>2+</m:t>
                        </m:r>
                        <m:r>
                          <a:rPr lang="en-US" altLang="zh-TW" i="1" dirty="0">
                            <a:latin typeface="Cambria Math" panose="02040503050406030204" pitchFamily="18" charset="0"/>
                          </a:rPr>
                          <m:t>𝑏</m:t>
                        </m:r>
                        <m:r>
                          <a:rPr lang="en-US" altLang="zh-TW" i="1" dirty="0">
                            <a:latin typeface="Cambria Math" panose="02040503050406030204" pitchFamily="18" charset="0"/>
                          </a:rPr>
                          <m:t>2</m:t>
                        </m:r>
                      </m:e>
                    </m:d>
                  </m:oMath>
                </a14:m>
                <a:r>
                  <a:rPr lang="en-US" altLang="zh-TW" dirty="0"/>
                  <a:t>+ </a:t>
                </a:r>
                <a14:m>
                  <m:oMath xmlns:m="http://schemas.openxmlformats.org/officeDocument/2006/math">
                    <m:r>
                      <a:rPr lang="en-US" altLang="zh-TW">
                        <a:latin typeface="Cambria Math" panose="02040503050406030204" pitchFamily="18" charset="0"/>
                      </a:rPr>
                      <m:t>(1−</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𝑝</m:t>
                        </m:r>
                      </m:e>
                    </m:acc>
                    <m:r>
                      <a:rPr lang="en-US" altLang="zh-TW"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m:t>
                    </m:r>
                  </m:oMath>
                </a14:m>
                <a:r>
                  <a:rPr lang="en-US" altLang="zh-TW" dirty="0"/>
                  <a:t>)u’</a:t>
                </a:r>
                <a14:m>
                  <m:oMath xmlns:m="http://schemas.openxmlformats.org/officeDocument/2006/math">
                    <m:d>
                      <m:dPr>
                        <m:ctrlPr>
                          <a:rPr lang="en-US" altLang="zh-TW" i="1">
                            <a:latin typeface="Cambria Math" panose="02040503050406030204" pitchFamily="18" charset="0"/>
                          </a:rPr>
                        </m:ctrlPr>
                      </m:dPr>
                      <m:e>
                        <m:r>
                          <a:rPr lang="zh-TW" altLang="en-US" i="1">
                            <a:latin typeface="Cambria Math" panose="02040503050406030204" pitchFamily="18" charset="0"/>
                          </a:rPr>
                          <m:t>𝛼𝜃</m:t>
                        </m:r>
                        <m:r>
                          <a:rPr lang="en-US" altLang="zh-TW" i="1">
                            <a:latin typeface="Cambria Math" panose="02040503050406030204" pitchFamily="18" charset="0"/>
                          </a:rPr>
                          <m:t>+</m:t>
                        </m:r>
                        <m:r>
                          <a:rPr lang="en-US" altLang="zh-TW" i="1">
                            <a:latin typeface="Cambria Math" panose="02040503050406030204" pitchFamily="18" charset="0"/>
                          </a:rPr>
                          <m:t>𝑠</m:t>
                        </m:r>
                        <m:r>
                          <a:rPr lang="en-US" altLang="zh-TW" i="1">
                            <a:latin typeface="Cambria Math" panose="02040503050406030204" pitchFamily="18" charset="0"/>
                          </a:rPr>
                          <m:t>1+</m:t>
                        </m:r>
                        <m:r>
                          <a:rPr lang="en-US" altLang="zh-TW" i="1" dirty="0">
                            <a:latin typeface="Cambria Math" panose="02040503050406030204" pitchFamily="18" charset="0"/>
                          </a:rPr>
                          <m:t>𝑠</m:t>
                        </m:r>
                        <m:r>
                          <a:rPr lang="en-US" altLang="zh-TW" i="1" dirty="0">
                            <a:latin typeface="Cambria Math" panose="02040503050406030204" pitchFamily="18" charset="0"/>
                          </a:rPr>
                          <m:t>2</m:t>
                        </m:r>
                      </m:e>
                    </m:d>
                  </m:oMath>
                </a14:m>
                <a:endParaRPr lang="en-US" altLang="zh-TW" dirty="0"/>
              </a:p>
              <a:p>
                <a:pPr marL="0" indent="0">
                  <a:buNone/>
                </a:pPr>
                <a:r>
                  <a:rPr lang="en-US" altLang="zh-TW" dirty="0">
                    <a:ea typeface="Cambria Math" panose="02040503050406030204" pitchFamily="18" charset="0"/>
                  </a:rPr>
                  <a:t>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0</m:t>
                    </m:r>
                  </m:oMath>
                </a14:m>
                <a:endParaRPr lang="en-US" altLang="zh-TW" b="0" dirty="0">
                  <a:ea typeface="Cambria Math" panose="02040503050406030204" pitchFamily="18" charset="0"/>
                </a:endParaRPr>
              </a:p>
              <a:p>
                <a:pPr marL="0" indent="0">
                  <a:buNone/>
                </a:pPr>
                <a:endParaRPr lang="en-US" altLang="zh-TW"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altLang="zh-TW" i="1" smtClean="0">
                              <a:latin typeface="Cambria Math" panose="02040503050406030204" pitchFamily="18" charset="0"/>
                              <a:ea typeface="Cambria Math" panose="02040503050406030204" pitchFamily="18" charset="0"/>
                            </a:rPr>
                          </m:ctrlPr>
                        </m:fPr>
                        <m:num>
                          <m:r>
                            <a:rPr lang="en-US" altLang="zh-TW" i="1">
                              <a:latin typeface="Cambria Math" panose="02040503050406030204" pitchFamily="18" charset="0"/>
                              <a:ea typeface="Cambria Math" panose="02040503050406030204" pitchFamily="18" charset="0"/>
                            </a:rPr>
                            <m:t>𝑢</m:t>
                          </m:r>
                          <m:r>
                            <a:rPr lang="en-US" altLang="zh-TW" i="1">
                              <a:latin typeface="Cambria Math" panose="02040503050406030204" pitchFamily="18" charset="0"/>
                              <a:ea typeface="Cambria Math" panose="02040503050406030204" pitchFamily="18" charset="0"/>
                            </a:rPr>
                            <m:t>′</m:t>
                          </m:r>
                          <m:d>
                            <m:dPr>
                              <m:ctrlPr>
                                <a:rPr lang="en-US" altLang="zh-TW" i="1">
                                  <a:latin typeface="Cambria Math" panose="02040503050406030204" pitchFamily="18" charset="0"/>
                                </a:rPr>
                              </m:ctrlPr>
                            </m:dPr>
                            <m:e>
                              <m:r>
                                <a:rPr lang="zh-TW" altLang="en-US" i="1">
                                  <a:latin typeface="Cambria Math" panose="02040503050406030204" pitchFamily="18" charset="0"/>
                                </a:rPr>
                                <m:t>𝛼𝜃</m:t>
                              </m:r>
                              <m:r>
                                <a:rPr lang="en-US" altLang="zh-TW" i="1">
                                  <a:latin typeface="Cambria Math" panose="02040503050406030204" pitchFamily="18" charset="0"/>
                                </a:rPr>
                                <m:t>+</m:t>
                              </m:r>
                              <m:r>
                                <a:rPr lang="en-US" altLang="zh-TW" i="1">
                                  <a:latin typeface="Cambria Math" panose="02040503050406030204" pitchFamily="18" charset="0"/>
                                </a:rPr>
                                <m:t>𝑠</m:t>
                              </m:r>
                              <m:r>
                                <a:rPr lang="en-US" altLang="zh-TW" i="1">
                                  <a:latin typeface="Cambria Math" panose="02040503050406030204" pitchFamily="18" charset="0"/>
                                </a:rPr>
                                <m:t>1+</m:t>
                              </m:r>
                              <m:d>
                                <m:dPr>
                                  <m:ctrlPr>
                                    <a:rPr lang="en-US" altLang="zh-TW" i="1" dirty="0">
                                      <a:latin typeface="Cambria Math" panose="02040503050406030204" pitchFamily="18" charset="0"/>
                                    </a:rPr>
                                  </m:ctrlPr>
                                </m:dPr>
                                <m:e>
                                  <m:r>
                                    <a:rPr lang="en-US" altLang="zh-TW">
                                      <a:latin typeface="Cambria Math" panose="02040503050406030204" pitchFamily="18" charset="0"/>
                                    </a:rPr>
                                    <m:t>1−</m:t>
                                  </m:r>
                                  <m:r>
                                    <a:rPr lang="zh-TW" altLang="en-US" i="1">
                                      <a:latin typeface="Cambria Math" panose="02040503050406030204" pitchFamily="18" charset="0"/>
                                    </a:rPr>
                                    <m:t>𝛼</m:t>
                                  </m:r>
                                </m:e>
                              </m:d>
                              <m:r>
                                <m:rPr>
                                  <m:nor/>
                                </m:rPr>
                                <a:rPr lang="en-US" altLang="zh-TW" dirty="0"/>
                                <m:t>b</m:t>
                              </m:r>
                              <m:r>
                                <m:rPr>
                                  <m:nor/>
                                </m:rPr>
                                <a:rPr lang="en-US" altLang="zh-TW" dirty="0"/>
                                <m:t>1</m:t>
                              </m:r>
                              <m:r>
                                <a:rPr lang="en-US" altLang="zh-TW" i="1" dirty="0">
                                  <a:latin typeface="Cambria Math" panose="02040503050406030204" pitchFamily="18" charset="0"/>
                                </a:rPr>
                                <m:t>+</m:t>
                              </m:r>
                              <m:r>
                                <a:rPr lang="en-US" altLang="zh-TW" i="1" dirty="0">
                                  <a:latin typeface="Cambria Math" panose="02040503050406030204" pitchFamily="18" charset="0"/>
                                </a:rPr>
                                <m:t>𝑠</m:t>
                              </m:r>
                              <m:r>
                                <a:rPr lang="en-US" altLang="zh-TW" i="1" dirty="0">
                                  <a:latin typeface="Cambria Math" panose="02040503050406030204" pitchFamily="18" charset="0"/>
                                </a:rPr>
                                <m:t>2+</m:t>
                              </m:r>
                              <m:r>
                                <a:rPr lang="en-US" altLang="zh-TW" i="1" dirty="0">
                                  <a:latin typeface="Cambria Math" panose="02040503050406030204" pitchFamily="18" charset="0"/>
                                </a:rPr>
                                <m:t>𝑏</m:t>
                              </m:r>
                              <m:r>
                                <a:rPr lang="en-US" altLang="zh-TW" i="1" dirty="0">
                                  <a:latin typeface="Cambria Math" panose="02040503050406030204" pitchFamily="18" charset="0"/>
                                </a:rPr>
                                <m:t>2</m:t>
                              </m:r>
                            </m:e>
                          </m:d>
                        </m:num>
                        <m:den>
                          <m:r>
                            <m:rPr>
                              <m:nor/>
                            </m:rPr>
                            <a:rPr lang="en-US" altLang="zh-TW" dirty="0"/>
                            <m:t>u</m:t>
                          </m:r>
                          <m:r>
                            <m:rPr>
                              <m:nor/>
                            </m:rPr>
                            <a:rPr lang="en-US" altLang="zh-TW" dirty="0"/>
                            <m:t>’</m:t>
                          </m:r>
                          <m:d>
                            <m:dPr>
                              <m:ctrlPr>
                                <a:rPr lang="en-US" altLang="zh-TW" i="1">
                                  <a:latin typeface="Cambria Math" panose="02040503050406030204" pitchFamily="18" charset="0"/>
                                </a:rPr>
                              </m:ctrlPr>
                            </m:dPr>
                            <m:e>
                              <m:r>
                                <a:rPr lang="zh-TW" altLang="en-US" i="1">
                                  <a:latin typeface="Cambria Math" panose="02040503050406030204" pitchFamily="18" charset="0"/>
                                </a:rPr>
                                <m:t>𝛼𝜃</m:t>
                              </m:r>
                              <m:r>
                                <a:rPr lang="en-US" altLang="zh-TW" i="1">
                                  <a:latin typeface="Cambria Math" panose="02040503050406030204" pitchFamily="18" charset="0"/>
                                </a:rPr>
                                <m:t>+</m:t>
                              </m:r>
                              <m:r>
                                <a:rPr lang="en-US" altLang="zh-TW" i="1">
                                  <a:latin typeface="Cambria Math" panose="02040503050406030204" pitchFamily="18" charset="0"/>
                                </a:rPr>
                                <m:t>𝑠</m:t>
                              </m:r>
                              <m:r>
                                <a:rPr lang="en-US" altLang="zh-TW" i="1">
                                  <a:latin typeface="Cambria Math" panose="02040503050406030204" pitchFamily="18" charset="0"/>
                                </a:rPr>
                                <m:t>1+</m:t>
                              </m:r>
                              <m:r>
                                <a:rPr lang="en-US" altLang="zh-TW" i="1" dirty="0">
                                  <a:latin typeface="Cambria Math" panose="02040503050406030204" pitchFamily="18" charset="0"/>
                                </a:rPr>
                                <m:t>𝑠</m:t>
                              </m:r>
                              <m:r>
                                <a:rPr lang="en-US" altLang="zh-TW" i="1" dirty="0">
                                  <a:latin typeface="Cambria Math" panose="02040503050406030204" pitchFamily="18" charset="0"/>
                                </a:rPr>
                                <m:t>2</m:t>
                              </m:r>
                            </m:e>
                          </m:d>
                        </m:den>
                      </m:f>
                      <m:r>
                        <a:rPr lang="en-US" altLang="zh-TW" i="1">
                          <a:latin typeface="Cambria Math" panose="02040503050406030204" pitchFamily="18" charset="0"/>
                          <a:ea typeface="Cambria Math" panose="02040503050406030204" pitchFamily="18" charset="0"/>
                        </a:rPr>
                        <m:t>=</m:t>
                      </m:r>
                      <m:r>
                        <a:rPr lang="en-US" altLang="zh-TW" b="0" i="0" smtClean="0">
                          <a:latin typeface="Cambria Math" panose="02040503050406030204" pitchFamily="18" charset="0"/>
                          <a:ea typeface="Cambria Math" panose="02040503050406030204" pitchFamily="18" charset="0"/>
                        </a:rPr>
                        <m:t>−</m:t>
                      </m:r>
                      <m:f>
                        <m:fPr>
                          <m:ctrlPr>
                            <a:rPr lang="en-US" altLang="zh-TW" b="0" i="1" smtClean="0">
                              <a:latin typeface="Cambria Math" panose="02040503050406030204" pitchFamily="18" charset="0"/>
                              <a:ea typeface="Cambria Math" panose="02040503050406030204" pitchFamily="18" charset="0"/>
                            </a:rPr>
                          </m:ctrlPr>
                        </m:fPr>
                        <m:num>
                          <m:r>
                            <a:rPr lang="en-US" altLang="zh-TW">
                              <a:latin typeface="Cambria Math" panose="02040503050406030204" pitchFamily="18" charset="0"/>
                            </a:rPr>
                            <m:t>(1−</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𝑝</m:t>
                              </m:r>
                            </m:e>
                          </m:acc>
                          <m:r>
                            <a:rPr lang="en-US" altLang="zh-TW"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m:t>
                          </m:r>
                          <m:r>
                            <m:rPr>
                              <m:nor/>
                            </m:rPr>
                            <a:rPr lang="en-US" altLang="zh-TW" dirty="0"/>
                            <m:t>)</m:t>
                          </m:r>
                        </m:num>
                        <m:den>
                          <m:d>
                            <m:dPr>
                              <m:ctrlPr>
                                <a:rPr lang="en-US" altLang="zh-TW" b="0" i="1" smtClean="0">
                                  <a:latin typeface="Cambria Math" panose="02040503050406030204" pitchFamily="18" charset="0"/>
                                  <a:ea typeface="Cambria Math" panose="02040503050406030204" pitchFamily="18" charset="0"/>
                                </a:rPr>
                              </m:ctrlPr>
                            </m:dPr>
                            <m:e>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𝑝</m:t>
                                  </m:r>
                                </m:e>
                              </m:acc>
                              <m:r>
                                <a:rPr lang="en-US" altLang="zh-TW"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m:t>
                              </m:r>
                            </m:e>
                          </m:d>
                        </m:den>
                      </m:f>
                    </m:oMath>
                  </m:oMathPara>
                </a14:m>
                <a:endParaRPr lang="en-US" altLang="zh-TW"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altLang="zh-TW" i="1">
                              <a:latin typeface="Cambria Math" panose="02040503050406030204" pitchFamily="18" charset="0"/>
                              <a:ea typeface="Cambria Math" panose="02040503050406030204" pitchFamily="18" charset="0"/>
                            </a:rPr>
                          </m:ctrlPr>
                        </m:fPr>
                        <m:num>
                          <m:r>
                            <a:rPr lang="en-US" altLang="zh-TW" i="1">
                              <a:latin typeface="Cambria Math" panose="02040503050406030204" pitchFamily="18" charset="0"/>
                              <a:ea typeface="Cambria Math" panose="02040503050406030204" pitchFamily="18" charset="0"/>
                            </a:rPr>
                            <m:t>𝑢</m:t>
                          </m:r>
                          <m:r>
                            <a:rPr lang="en-US" altLang="zh-TW" i="1">
                              <a:latin typeface="Cambria Math" panose="02040503050406030204" pitchFamily="18" charset="0"/>
                              <a:ea typeface="Cambria Math" panose="02040503050406030204" pitchFamily="18" charset="0"/>
                            </a:rPr>
                            <m:t>′′</m:t>
                          </m:r>
                          <m:d>
                            <m:dPr>
                              <m:ctrlPr>
                                <a:rPr lang="en-US" altLang="zh-TW" i="1">
                                  <a:latin typeface="Cambria Math" panose="02040503050406030204" pitchFamily="18" charset="0"/>
                                </a:rPr>
                              </m:ctrlPr>
                            </m:dPr>
                            <m:e>
                              <m:r>
                                <a:rPr lang="zh-TW" altLang="en-US" i="1">
                                  <a:latin typeface="Cambria Math" panose="02040503050406030204" pitchFamily="18" charset="0"/>
                                </a:rPr>
                                <m:t>𝛼𝜃</m:t>
                              </m:r>
                              <m:r>
                                <a:rPr lang="en-US" altLang="zh-TW" i="1">
                                  <a:latin typeface="Cambria Math" panose="02040503050406030204" pitchFamily="18" charset="0"/>
                                </a:rPr>
                                <m:t>+</m:t>
                              </m:r>
                              <m:r>
                                <a:rPr lang="en-US" altLang="zh-TW" i="1">
                                  <a:latin typeface="Cambria Math" panose="02040503050406030204" pitchFamily="18" charset="0"/>
                                </a:rPr>
                                <m:t>𝑠</m:t>
                              </m:r>
                              <m:r>
                                <a:rPr lang="en-US" altLang="zh-TW" i="1">
                                  <a:latin typeface="Cambria Math" panose="02040503050406030204" pitchFamily="18" charset="0"/>
                                </a:rPr>
                                <m:t>1+</m:t>
                              </m:r>
                              <m:d>
                                <m:dPr>
                                  <m:ctrlPr>
                                    <a:rPr lang="en-US" altLang="zh-TW" i="1" dirty="0">
                                      <a:latin typeface="Cambria Math" panose="02040503050406030204" pitchFamily="18" charset="0"/>
                                    </a:rPr>
                                  </m:ctrlPr>
                                </m:dPr>
                                <m:e>
                                  <m:r>
                                    <a:rPr lang="en-US" altLang="zh-TW">
                                      <a:latin typeface="Cambria Math" panose="02040503050406030204" pitchFamily="18" charset="0"/>
                                    </a:rPr>
                                    <m:t>1−</m:t>
                                  </m:r>
                                  <m:r>
                                    <a:rPr lang="zh-TW" altLang="en-US" i="1">
                                      <a:latin typeface="Cambria Math" panose="02040503050406030204" pitchFamily="18" charset="0"/>
                                    </a:rPr>
                                    <m:t>𝛼</m:t>
                                  </m:r>
                                </m:e>
                              </m:d>
                              <m:r>
                                <m:rPr>
                                  <m:nor/>
                                </m:rPr>
                                <a:rPr lang="en-US" altLang="zh-TW" dirty="0"/>
                                <m:t>b</m:t>
                              </m:r>
                              <m:r>
                                <m:rPr>
                                  <m:nor/>
                                </m:rPr>
                                <a:rPr lang="en-US" altLang="zh-TW" dirty="0"/>
                                <m:t>1</m:t>
                              </m:r>
                              <m:r>
                                <a:rPr lang="en-US" altLang="zh-TW" i="1" dirty="0">
                                  <a:latin typeface="Cambria Math" panose="02040503050406030204" pitchFamily="18" charset="0"/>
                                </a:rPr>
                                <m:t>+</m:t>
                              </m:r>
                              <m:r>
                                <a:rPr lang="en-US" altLang="zh-TW" i="1" dirty="0">
                                  <a:latin typeface="Cambria Math" panose="02040503050406030204" pitchFamily="18" charset="0"/>
                                </a:rPr>
                                <m:t>𝑠</m:t>
                              </m:r>
                              <m:r>
                                <a:rPr lang="en-US" altLang="zh-TW" i="1" dirty="0">
                                  <a:latin typeface="Cambria Math" panose="02040503050406030204" pitchFamily="18" charset="0"/>
                                </a:rPr>
                                <m:t>2+</m:t>
                              </m:r>
                              <m:r>
                                <a:rPr lang="en-US" altLang="zh-TW" i="1" dirty="0">
                                  <a:latin typeface="Cambria Math" panose="02040503050406030204" pitchFamily="18" charset="0"/>
                                </a:rPr>
                                <m:t>𝑏</m:t>
                              </m:r>
                              <m:r>
                                <a:rPr lang="en-US" altLang="zh-TW" i="1" dirty="0">
                                  <a:latin typeface="Cambria Math" panose="02040503050406030204" pitchFamily="18" charset="0"/>
                                </a:rPr>
                                <m:t>2</m:t>
                              </m:r>
                            </m:e>
                          </m:d>
                        </m:num>
                        <m:den>
                          <m:r>
                            <m:rPr>
                              <m:nor/>
                            </m:rPr>
                            <a:rPr lang="en-US" altLang="zh-TW" dirty="0"/>
                            <m:t>u</m:t>
                          </m:r>
                          <m:r>
                            <a:rPr lang="en-US" altLang="zh-TW" b="0" i="1" dirty="0" smtClean="0">
                              <a:latin typeface="Cambria Math" panose="02040503050406030204" pitchFamily="18" charset="0"/>
                            </a:rPr>
                            <m:t>′′</m:t>
                          </m:r>
                          <m:d>
                            <m:dPr>
                              <m:ctrlPr>
                                <a:rPr lang="en-US" altLang="zh-TW" i="1">
                                  <a:latin typeface="Cambria Math" panose="02040503050406030204" pitchFamily="18" charset="0"/>
                                </a:rPr>
                              </m:ctrlPr>
                            </m:dPr>
                            <m:e>
                              <m:r>
                                <a:rPr lang="zh-TW" altLang="en-US" i="1">
                                  <a:latin typeface="Cambria Math" panose="02040503050406030204" pitchFamily="18" charset="0"/>
                                </a:rPr>
                                <m:t>𝛼𝜃</m:t>
                              </m:r>
                              <m:r>
                                <a:rPr lang="en-US" altLang="zh-TW" i="1">
                                  <a:latin typeface="Cambria Math" panose="02040503050406030204" pitchFamily="18" charset="0"/>
                                </a:rPr>
                                <m:t>+</m:t>
                              </m:r>
                              <m:r>
                                <a:rPr lang="en-US" altLang="zh-TW" i="1">
                                  <a:latin typeface="Cambria Math" panose="02040503050406030204" pitchFamily="18" charset="0"/>
                                </a:rPr>
                                <m:t>𝑠</m:t>
                              </m:r>
                              <m:r>
                                <a:rPr lang="en-US" altLang="zh-TW" i="1">
                                  <a:latin typeface="Cambria Math" panose="02040503050406030204" pitchFamily="18" charset="0"/>
                                </a:rPr>
                                <m:t>1+</m:t>
                              </m:r>
                              <m:r>
                                <a:rPr lang="en-US" altLang="zh-TW" i="1" dirty="0">
                                  <a:latin typeface="Cambria Math" panose="02040503050406030204" pitchFamily="18" charset="0"/>
                                </a:rPr>
                                <m:t>𝑠</m:t>
                              </m:r>
                              <m:r>
                                <a:rPr lang="en-US" altLang="zh-TW" i="1" dirty="0">
                                  <a:latin typeface="Cambria Math" panose="02040503050406030204" pitchFamily="18" charset="0"/>
                                </a:rPr>
                                <m:t>2</m:t>
                              </m:r>
                            </m:e>
                          </m:d>
                        </m:den>
                      </m:f>
                      <m:r>
                        <a:rPr lang="en-US" altLang="zh-TW" i="1">
                          <a:latin typeface="Cambria Math" panose="02040503050406030204" pitchFamily="18" charset="0"/>
                          <a:ea typeface="Cambria Math" panose="02040503050406030204" pitchFamily="18" charset="0"/>
                        </a:rPr>
                        <m:t>=</m:t>
                      </m:r>
                      <m:r>
                        <a:rPr lang="en-US" altLang="zh-TW">
                          <a:latin typeface="Cambria Math" panose="02040503050406030204" pitchFamily="18" charset="0"/>
                          <a:ea typeface="Cambria Math" panose="02040503050406030204" pitchFamily="18" charset="0"/>
                        </a:rPr>
                        <m:t>−</m:t>
                      </m:r>
                      <m:f>
                        <m:fPr>
                          <m:ctrlPr>
                            <a:rPr lang="en-US" altLang="zh-TW" i="1">
                              <a:latin typeface="Cambria Math" panose="02040503050406030204" pitchFamily="18" charset="0"/>
                              <a:ea typeface="Cambria Math" panose="02040503050406030204" pitchFamily="18" charset="0"/>
                            </a:rPr>
                          </m:ctrlPr>
                        </m:fPr>
                        <m:num>
                          <m:r>
                            <a:rPr lang="en-US" altLang="zh-TW">
                              <a:latin typeface="Cambria Math" panose="02040503050406030204" pitchFamily="18" charset="0"/>
                            </a:rPr>
                            <m:t>(1−</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𝑝</m:t>
                              </m:r>
                            </m:e>
                          </m:acc>
                          <m:r>
                            <a:rPr lang="en-US" altLang="zh-TW"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m:t>
                          </m:r>
                          <m:r>
                            <m:rPr>
                              <m:nor/>
                            </m:rPr>
                            <a:rPr lang="en-US" altLang="zh-TW" dirty="0"/>
                            <m:t>)</m:t>
                          </m:r>
                        </m:num>
                        <m:den>
                          <m:d>
                            <m:dPr>
                              <m:ctrlPr>
                                <a:rPr lang="en-US" altLang="zh-TW" i="1">
                                  <a:latin typeface="Cambria Math" panose="02040503050406030204" pitchFamily="18" charset="0"/>
                                  <a:ea typeface="Cambria Math" panose="02040503050406030204" pitchFamily="18" charset="0"/>
                                </a:rPr>
                              </m:ctrlPr>
                            </m:dPr>
                            <m:e>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𝑝</m:t>
                                  </m:r>
                                </m:e>
                              </m:acc>
                              <m:r>
                                <a:rPr lang="en-US" altLang="zh-TW"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m:t>
                              </m:r>
                            </m:e>
                          </m:d>
                        </m:den>
                      </m:f>
                    </m:oMath>
                  </m:oMathPara>
                </a14:m>
                <a:endParaRPr lang="zh-TW" altLang="en-US" dirty="0"/>
              </a:p>
              <a:p>
                <a:endParaRPr lang="zh-TW" altLang="en-US" dirty="0"/>
              </a:p>
            </p:txBody>
          </p:sp>
        </mc:Choice>
        <mc:Fallback xmlns="">
          <p:sp>
            <p:nvSpPr>
              <p:cNvPr id="3" name="內容版面配置區 2">
                <a:extLst>
                  <a:ext uri="{FF2B5EF4-FFF2-40B4-BE49-F238E27FC236}">
                    <a16:creationId xmlns:a16="http://schemas.microsoft.com/office/drawing/2014/main" id="{B33FBB55-DE83-439E-8B29-41DD878220CF}"/>
                  </a:ext>
                </a:extLst>
              </p:cNvPr>
              <p:cNvSpPr>
                <a:spLocks noGrp="1" noRot="1" noChangeAspect="1" noMove="1" noResize="1" noEditPoints="1" noAdjustHandles="1" noChangeArrowheads="1" noChangeShapeType="1" noTextEdit="1"/>
              </p:cNvSpPr>
              <p:nvPr>
                <p:ph idx="1"/>
              </p:nvPr>
            </p:nvSpPr>
            <p:spPr>
              <a:xfrm>
                <a:off x="-79022" y="1825625"/>
                <a:ext cx="12271022" cy="4351338"/>
              </a:xfrm>
              <a:blipFill>
                <a:blip r:embed="rId2"/>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559169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D638D5-FE91-493B-BA70-469B22126ED4}"/>
              </a:ext>
            </a:extLst>
          </p:cNvPr>
          <p:cNvSpPr>
            <a:spLocks noGrp="1"/>
          </p:cNvSpPr>
          <p:nvPr>
            <p:ph type="title"/>
          </p:nvPr>
        </p:nvSpPr>
        <p:spPr/>
        <p:txBody>
          <a:bodyPr/>
          <a:lstStyle/>
          <a:p>
            <a:endParaRPr lang="zh-TW" altLang="en-US"/>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14F30830-3360-4176-A6E1-FB60CA3DD985}"/>
                  </a:ext>
                </a:extLst>
              </p:cNvPr>
              <p:cNvSpPr>
                <a:spLocks noGrp="1"/>
              </p:cNvSpPr>
              <p:nvPr>
                <p:ph idx="1"/>
              </p:nvPr>
            </p:nvSpPr>
            <p:spPr>
              <a:xfrm>
                <a:off x="0" y="1825625"/>
                <a:ext cx="12192000" cy="4351338"/>
              </a:xfrm>
            </p:spPr>
            <p:txBody>
              <a:bodyPr/>
              <a:lstStyle/>
              <a:p>
                <a14:m>
                  <m:oMath xmlns:m="http://schemas.openxmlformats.org/officeDocument/2006/math">
                    <m:r>
                      <a:rPr lang="en-US" altLang="zh-TW" b="0" i="1" smtClean="0">
                        <a:latin typeface="Cambria Math" panose="02040503050406030204" pitchFamily="18" charset="0"/>
                      </a:rPr>
                      <m:t>𝑢</m:t>
                    </m:r>
                    <m:d>
                      <m:dPr>
                        <m:ctrlPr>
                          <a:rPr lang="en-US" altLang="zh-TW" b="0" i="1" smtClean="0">
                            <a:latin typeface="Cambria Math" panose="02040503050406030204" pitchFamily="18" charset="0"/>
                          </a:rPr>
                        </m:ctrlPr>
                      </m:dPr>
                      <m:e>
                        <m:sSubSup>
                          <m:sSubSupPr>
                            <m:ctrlPr>
                              <a:rPr lang="en-US" altLang="zh-TW" b="0" i="1" smtClean="0">
                                <a:latin typeface="Cambria Math" panose="02040503050406030204" pitchFamily="18" charset="0"/>
                              </a:rPr>
                            </m:ctrlPr>
                          </m:sSubSupPr>
                          <m:e>
                            <m:r>
                              <a:rPr lang="zh-TW" altLang="en-US" b="0" i="1" smtClean="0">
                                <a:latin typeface="Cambria Math" panose="02040503050406030204" pitchFamily="18" charset="0"/>
                              </a:rPr>
                              <m:t>𝛼𝜃</m:t>
                            </m:r>
                            <m:r>
                              <a:rPr lang="en-US" altLang="zh-TW" b="0" i="1" smtClean="0">
                                <a:latin typeface="Cambria Math" panose="02040503050406030204" pitchFamily="18" charset="0"/>
                              </a:rPr>
                              <m:t>+</m:t>
                            </m:r>
                            <m:r>
                              <a:rPr lang="en-US" altLang="zh-TW" b="0" i="1" smtClean="0">
                                <a:latin typeface="Cambria Math" panose="02040503050406030204" pitchFamily="18" charset="0"/>
                              </a:rPr>
                              <m:t>𝑠</m:t>
                            </m:r>
                            <m:r>
                              <a:rPr lang="en-US" altLang="zh-TW" b="0" i="1" smtClean="0">
                                <a:latin typeface="Cambria Math" panose="02040503050406030204" pitchFamily="18" charset="0"/>
                              </a:rPr>
                              <m:t>1+</m:t>
                            </m:r>
                            <m:r>
                              <a:rPr lang="en-US" altLang="zh-TW" b="0" i="1" smtClean="0">
                                <a:latin typeface="Cambria Math" panose="02040503050406030204" pitchFamily="18" charset="0"/>
                              </a:rPr>
                              <m:t>𝑠</m:t>
                            </m:r>
                          </m:e>
                          <m:sub>
                            <m:r>
                              <a:rPr lang="en-US" altLang="zh-TW" b="0" i="1" smtClean="0">
                                <a:latin typeface="Cambria Math" panose="02040503050406030204" pitchFamily="18" charset="0"/>
                              </a:rPr>
                              <m:t>2</m:t>
                            </m:r>
                          </m:sub>
                          <m:sup>
                            <m:r>
                              <a:rPr lang="en-US" altLang="zh-TW" b="0" i="1" smtClean="0">
                                <a:latin typeface="Cambria Math" panose="02040503050406030204" pitchFamily="18" charset="0"/>
                              </a:rPr>
                              <m:t>∗</m:t>
                            </m:r>
                          </m:sup>
                        </m:sSubSup>
                      </m:e>
                    </m:d>
                    <m:r>
                      <a:rPr lang="en-US" altLang="zh-TW" b="0" i="1" smtClean="0">
                        <a:latin typeface="Cambria Math" panose="02040503050406030204" pitchFamily="18" charset="0"/>
                      </a:rPr>
                      <m:t>=</m:t>
                    </m:r>
                    <m:acc>
                      <m:accPr>
                        <m:chr m:val="̂"/>
                        <m:ctrlPr>
                          <a:rPr lang="en-US" altLang="zh-TW" b="0" i="1" smtClean="0">
                            <a:latin typeface="Cambria Math" panose="02040503050406030204" pitchFamily="18" charset="0"/>
                          </a:rPr>
                        </m:ctrlPr>
                      </m:accPr>
                      <m:e>
                        <m:r>
                          <a:rPr lang="en-US" altLang="zh-TW" b="0" i="1" smtClean="0">
                            <a:latin typeface="Cambria Math" panose="02040503050406030204" pitchFamily="18" charset="0"/>
                          </a:rPr>
                          <m:t>𝑝</m:t>
                        </m:r>
                      </m:e>
                    </m:acc>
                    <m:r>
                      <a:rPr lang="en-US" altLang="zh-TW" b="0" i="1" smtClean="0">
                        <a:latin typeface="Cambria Math" panose="02040503050406030204" pitchFamily="18" charset="0"/>
                      </a:rPr>
                      <m:t>𝑢</m:t>
                    </m:r>
                    <m:d>
                      <m:dPr>
                        <m:begChr m:val="["/>
                        <m:endChr m:val="]"/>
                        <m:ctrlPr>
                          <a:rPr lang="en-US" altLang="zh-TW" b="0" i="1" smtClean="0">
                            <a:latin typeface="Cambria Math" panose="02040503050406030204" pitchFamily="18" charset="0"/>
                          </a:rPr>
                        </m:ctrlPr>
                      </m:dPr>
                      <m:e>
                        <m:r>
                          <a:rPr lang="zh-TW" altLang="en-US" i="1">
                            <a:latin typeface="Cambria Math" panose="02040503050406030204" pitchFamily="18" charset="0"/>
                          </a:rPr>
                          <m:t>𝛼𝜃</m:t>
                        </m:r>
                        <m:r>
                          <a:rPr lang="en-US" altLang="zh-TW" i="1">
                            <a:latin typeface="Cambria Math" panose="02040503050406030204" pitchFamily="18" charset="0"/>
                          </a:rPr>
                          <m:t>+</m:t>
                        </m:r>
                        <m:r>
                          <a:rPr lang="en-US" altLang="zh-TW" i="1">
                            <a:latin typeface="Cambria Math" panose="02040503050406030204" pitchFamily="18" charset="0"/>
                          </a:rPr>
                          <m:t>𝑠</m:t>
                        </m:r>
                        <m:r>
                          <a:rPr lang="en-US" altLang="zh-TW" i="1">
                            <a:latin typeface="Cambria Math" panose="02040503050406030204" pitchFamily="18" charset="0"/>
                          </a:rPr>
                          <m:t>1+</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1−</m:t>
                            </m:r>
                            <m:r>
                              <a:rPr lang="zh-TW" altLang="en-US" b="0" i="1" smtClean="0">
                                <a:latin typeface="Cambria Math" panose="02040503050406030204" pitchFamily="18" charset="0"/>
                              </a:rPr>
                              <m:t>𝛼</m:t>
                            </m:r>
                          </m:e>
                        </m:d>
                        <m:r>
                          <a:rPr lang="en-US" altLang="zh-TW" b="0" i="1" smtClean="0">
                            <a:latin typeface="Cambria Math" panose="02040503050406030204" pitchFamily="18" charset="0"/>
                          </a:rPr>
                          <m:t>𝑏</m:t>
                        </m:r>
                        <m:r>
                          <a:rPr lang="en-US" altLang="zh-TW" b="0" i="1" smtClean="0">
                            <a:latin typeface="Cambria Math" panose="02040503050406030204" pitchFamily="18" charset="0"/>
                          </a:rPr>
                          <m:t>1</m:t>
                        </m:r>
                      </m:e>
                    </m:d>
                    <m:r>
                      <a:rPr lang="en-US" altLang="zh-TW" b="0" i="1" smtClean="0">
                        <a:latin typeface="Cambria Math" panose="02040503050406030204" pitchFamily="18" charset="0"/>
                      </a:rPr>
                      <m:t>+</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1−</m:t>
                        </m:r>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𝑝</m:t>
                            </m:r>
                          </m:e>
                        </m:acc>
                      </m:e>
                    </m:d>
                    <m:r>
                      <a:rPr lang="en-US" altLang="zh-TW" b="0" i="1" smtClean="0">
                        <a:latin typeface="Cambria Math" panose="02040503050406030204" pitchFamily="18" charset="0"/>
                      </a:rPr>
                      <m:t>𝑢</m:t>
                    </m:r>
                    <m:d>
                      <m:dPr>
                        <m:begChr m:val="["/>
                        <m:endChr m:val="]"/>
                        <m:ctrlPr>
                          <a:rPr lang="en-US" altLang="zh-TW" b="0" i="1" smtClean="0">
                            <a:latin typeface="Cambria Math" panose="02040503050406030204" pitchFamily="18" charset="0"/>
                          </a:rPr>
                        </m:ctrlPr>
                      </m:dPr>
                      <m:e>
                        <m:r>
                          <a:rPr lang="zh-TW" altLang="en-US" i="1">
                            <a:latin typeface="Cambria Math" panose="02040503050406030204" pitchFamily="18" charset="0"/>
                          </a:rPr>
                          <m:t>𝛼𝜃</m:t>
                        </m:r>
                        <m:r>
                          <a:rPr lang="en-US" altLang="zh-TW" i="1">
                            <a:latin typeface="Cambria Math" panose="02040503050406030204" pitchFamily="18" charset="0"/>
                          </a:rPr>
                          <m:t>+</m:t>
                        </m:r>
                        <m:r>
                          <a:rPr lang="en-US" altLang="zh-TW" i="1">
                            <a:latin typeface="Cambria Math" panose="02040503050406030204" pitchFamily="18" charset="0"/>
                          </a:rPr>
                          <m:t>𝑠</m:t>
                        </m:r>
                        <m:r>
                          <a:rPr lang="en-US" altLang="zh-TW" i="1">
                            <a:latin typeface="Cambria Math" panose="02040503050406030204" pitchFamily="18" charset="0"/>
                          </a:rPr>
                          <m:t>1</m:t>
                        </m:r>
                      </m:e>
                    </m:d>
                    <m:r>
                      <a:rPr lang="en-US" altLang="zh-TW" b="0" i="1" smtClean="0">
                        <a:latin typeface="Cambria Math" panose="02040503050406030204" pitchFamily="18" charset="0"/>
                      </a:rPr>
                      <m:t>+</m:t>
                    </m:r>
                  </m:oMath>
                </a14:m>
                <a:endParaRPr lang="zh-TW" altLang="en-US" dirty="0"/>
              </a:p>
            </p:txBody>
          </p:sp>
        </mc:Choice>
        <mc:Fallback xmlns="">
          <p:sp>
            <p:nvSpPr>
              <p:cNvPr id="3" name="內容版面配置區 2">
                <a:extLst>
                  <a:ext uri="{FF2B5EF4-FFF2-40B4-BE49-F238E27FC236}">
                    <a16:creationId xmlns:a16="http://schemas.microsoft.com/office/drawing/2014/main" id="{14F30830-3360-4176-A6E1-FB60CA3DD985}"/>
                  </a:ext>
                </a:extLst>
              </p:cNvPr>
              <p:cNvSpPr>
                <a:spLocks noGrp="1" noRot="1" noChangeAspect="1" noMove="1" noResize="1" noEditPoints="1" noAdjustHandles="1" noChangeArrowheads="1" noChangeShapeType="1" noTextEdit="1"/>
              </p:cNvSpPr>
              <p:nvPr>
                <p:ph idx="1"/>
              </p:nvPr>
            </p:nvSpPr>
            <p:spPr>
              <a:xfrm>
                <a:off x="0" y="1825625"/>
                <a:ext cx="12192000" cy="4351338"/>
              </a:xfrm>
              <a:blipFill>
                <a:blip r:embed="rId2"/>
                <a:stretch>
                  <a:fillRect/>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830CF0A0-EF08-47E8-8264-F975A6759F1E}"/>
              </a:ext>
            </a:extLst>
          </p:cNvPr>
          <p:cNvPicPr>
            <a:picLocks noChangeAspect="1"/>
          </p:cNvPicPr>
          <p:nvPr/>
        </p:nvPicPr>
        <p:blipFill>
          <a:blip r:embed="rId3"/>
          <a:stretch>
            <a:fillRect/>
          </a:stretch>
        </p:blipFill>
        <p:spPr>
          <a:xfrm>
            <a:off x="1518557" y="301016"/>
            <a:ext cx="9154886" cy="1453780"/>
          </a:xfrm>
          <a:prstGeom prst="rect">
            <a:avLst/>
          </a:prstGeom>
        </p:spPr>
      </p:pic>
      <p:pic>
        <p:nvPicPr>
          <p:cNvPr id="5" name="圖片 4">
            <a:extLst>
              <a:ext uri="{FF2B5EF4-FFF2-40B4-BE49-F238E27FC236}">
                <a16:creationId xmlns:a16="http://schemas.microsoft.com/office/drawing/2014/main" id="{7FE575E5-AAC6-4DDD-B028-EEAD2C6D2451}"/>
              </a:ext>
            </a:extLst>
          </p:cNvPr>
          <p:cNvPicPr>
            <a:picLocks noChangeAspect="1"/>
          </p:cNvPicPr>
          <p:nvPr/>
        </p:nvPicPr>
        <p:blipFill>
          <a:blip r:embed="rId4"/>
          <a:stretch>
            <a:fillRect/>
          </a:stretch>
        </p:blipFill>
        <p:spPr>
          <a:xfrm>
            <a:off x="10673443" y="1754796"/>
            <a:ext cx="1095375" cy="590550"/>
          </a:xfrm>
          <a:prstGeom prst="rect">
            <a:avLst/>
          </a:prstGeom>
        </p:spPr>
      </p:pic>
      <p:pic>
        <p:nvPicPr>
          <p:cNvPr id="6" name="圖片 5">
            <a:extLst>
              <a:ext uri="{FF2B5EF4-FFF2-40B4-BE49-F238E27FC236}">
                <a16:creationId xmlns:a16="http://schemas.microsoft.com/office/drawing/2014/main" id="{0390E776-4C36-4F69-AD02-508A60AF6DF0}"/>
              </a:ext>
            </a:extLst>
          </p:cNvPr>
          <p:cNvPicPr>
            <a:picLocks noChangeAspect="1"/>
          </p:cNvPicPr>
          <p:nvPr/>
        </p:nvPicPr>
        <p:blipFill>
          <a:blip r:embed="rId5"/>
          <a:stretch>
            <a:fillRect/>
          </a:stretch>
        </p:blipFill>
        <p:spPr>
          <a:xfrm>
            <a:off x="1847143" y="2935949"/>
            <a:ext cx="9046083" cy="2130689"/>
          </a:xfrm>
          <a:prstGeom prst="rect">
            <a:avLst/>
          </a:prstGeom>
        </p:spPr>
      </p:pic>
    </p:spTree>
    <p:extLst>
      <p:ext uri="{BB962C8B-B14F-4D97-AF65-F5344CB8AC3E}">
        <p14:creationId xmlns:p14="http://schemas.microsoft.com/office/powerpoint/2010/main" val="1671044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543129-0EF9-4331-AF5C-4F6CFAE394A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7E51A4E-5B55-47F3-A3F1-E36470617F81}"/>
              </a:ext>
            </a:extLst>
          </p:cNvPr>
          <p:cNvSpPr>
            <a:spLocks noGrp="1"/>
          </p:cNvSpPr>
          <p:nvPr>
            <p:ph idx="1"/>
          </p:nvPr>
        </p:nvSpPr>
        <p:spPr/>
        <p:txBody>
          <a:bodyPr/>
          <a:lstStyle/>
          <a:p>
            <a:r>
              <a:rPr lang="en-US" altLang="zh-TW" dirty="0"/>
              <a:t>We estimate the effect of optimism on compensation plans of CEOs who work for the same firm but in different level of optimism.</a:t>
            </a:r>
          </a:p>
          <a:p>
            <a:endParaRPr lang="en-US" altLang="zh-TW" dirty="0"/>
          </a:p>
          <a:p>
            <a:r>
              <a:rPr lang="en-US" altLang="zh-TW" dirty="0"/>
              <a:t>Controlling for differences in the employment period and time-varying firm and CEO characteristics.</a:t>
            </a:r>
          </a:p>
          <a:p>
            <a:endParaRPr lang="en-US" altLang="zh-TW" dirty="0"/>
          </a:p>
          <a:p>
            <a:r>
              <a:rPr lang="en-US" altLang="zh-TW" dirty="0"/>
              <a:t>Asses optimism with two measures:</a:t>
            </a:r>
          </a:p>
          <a:p>
            <a:pPr marL="457200" lvl="1" indent="0">
              <a:buNone/>
            </a:pPr>
            <a:r>
              <a:rPr lang="en-US" altLang="zh-TW" dirty="0"/>
              <a:t>CEO’s option exercise </a:t>
            </a:r>
          </a:p>
          <a:p>
            <a:pPr marL="457200" lvl="1" indent="0">
              <a:buNone/>
            </a:pPr>
            <a:r>
              <a:rPr lang="en-US" altLang="zh-TW" dirty="0"/>
              <a:t>&amp; CEO’s earning forecasts</a:t>
            </a:r>
            <a:endParaRPr lang="zh-TW" altLang="en-US" dirty="0"/>
          </a:p>
        </p:txBody>
      </p:sp>
    </p:spTree>
    <p:extLst>
      <p:ext uri="{BB962C8B-B14F-4D97-AF65-F5344CB8AC3E}">
        <p14:creationId xmlns:p14="http://schemas.microsoft.com/office/powerpoint/2010/main" val="2953580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571ED1-16D7-4E07-BB69-42DBDC8F783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3FCAA6C-5F28-419F-91CB-DF7A2F1D02F6}"/>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5B4A61C4-645A-4419-8B1D-F7621F56D387}"/>
              </a:ext>
            </a:extLst>
          </p:cNvPr>
          <p:cNvPicPr>
            <a:picLocks noChangeAspect="1"/>
          </p:cNvPicPr>
          <p:nvPr/>
        </p:nvPicPr>
        <p:blipFill>
          <a:blip r:embed="rId2"/>
          <a:stretch>
            <a:fillRect/>
          </a:stretch>
        </p:blipFill>
        <p:spPr>
          <a:xfrm>
            <a:off x="2405945" y="935719"/>
            <a:ext cx="7380110" cy="4986561"/>
          </a:xfrm>
          <a:prstGeom prst="rect">
            <a:avLst/>
          </a:prstGeom>
        </p:spPr>
      </p:pic>
    </p:spTree>
    <p:extLst>
      <p:ext uri="{BB962C8B-B14F-4D97-AF65-F5344CB8AC3E}">
        <p14:creationId xmlns:p14="http://schemas.microsoft.com/office/powerpoint/2010/main" val="2818124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6DECD1-950B-4BA1-9530-3FF8D64ADEC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FBA1B8A-C22F-4047-BD2F-A3C1933F82D8}"/>
              </a:ext>
            </a:extLst>
          </p:cNvPr>
          <p:cNvSpPr>
            <a:spLocks noGrp="1"/>
          </p:cNvSpPr>
          <p:nvPr>
            <p:ph idx="1"/>
          </p:nvPr>
        </p:nvSpPr>
        <p:spPr>
          <a:xfrm>
            <a:off x="838200" y="1825625"/>
            <a:ext cx="10515600" cy="4351338"/>
          </a:xfrm>
        </p:spPr>
        <p:txBody>
          <a:bodyPr/>
          <a:lstStyle/>
          <a:p>
            <a:r>
              <a:rPr lang="en-US" altLang="zh-TW" dirty="0"/>
              <a:t>We found out that an unbiased principal will compensate an optimistic agent with fewer incentive claims because the agent tends to overestimate the claim’s future payoff.</a:t>
            </a:r>
            <a:endParaRPr lang="zh-TW" altLang="en-US" dirty="0"/>
          </a:p>
        </p:txBody>
      </p:sp>
      <p:graphicFrame>
        <p:nvGraphicFramePr>
          <p:cNvPr id="4" name="資料庫圖表 3">
            <a:extLst>
              <a:ext uri="{FF2B5EF4-FFF2-40B4-BE49-F238E27FC236}">
                <a16:creationId xmlns:a16="http://schemas.microsoft.com/office/drawing/2014/main" id="{F555A2BA-12FF-4233-91DF-1C9E65E0141F}"/>
              </a:ext>
            </a:extLst>
          </p:cNvPr>
          <p:cNvGraphicFramePr/>
          <p:nvPr>
            <p:extLst>
              <p:ext uri="{D42A27DB-BD31-4B8C-83A1-F6EECF244321}">
                <p14:modId xmlns:p14="http://schemas.microsoft.com/office/powerpoint/2010/main" val="899609192"/>
              </p:ext>
            </p:extLst>
          </p:nvPr>
        </p:nvGraphicFramePr>
        <p:xfrm>
          <a:off x="5311501" y="2981030"/>
          <a:ext cx="6446416" cy="39741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4504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8157A1-A5B5-4333-9678-E82A00B33B5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71D50C3-F969-4A57-A571-B092418F36B5}"/>
              </a:ext>
            </a:extLst>
          </p:cNvPr>
          <p:cNvSpPr>
            <a:spLocks noGrp="1"/>
          </p:cNvSpPr>
          <p:nvPr>
            <p:ph idx="1"/>
          </p:nvPr>
        </p:nvSpPr>
        <p:spPr/>
        <p:txBody>
          <a:bodyPr/>
          <a:lstStyle/>
          <a:p>
            <a:r>
              <a:rPr lang="en-US" altLang="zh-TW" dirty="0"/>
              <a:t>Also, we provide an evidence for a negative association between the utilized measures of CEO optimism and the fraction of incentives in the CEO’s total compensation.</a:t>
            </a:r>
          </a:p>
          <a:p>
            <a:endParaRPr lang="en-US" altLang="zh-TW" dirty="0"/>
          </a:p>
          <a:p>
            <a:r>
              <a:rPr lang="en-US" altLang="zh-TW" dirty="0"/>
              <a:t>If the systematic late exercising of in-the-money options were driven not by optimism but by a higher risk tolerance of the CEOs, then one would expect the opposite result.</a:t>
            </a:r>
          </a:p>
        </p:txBody>
      </p:sp>
    </p:spTree>
    <p:extLst>
      <p:ext uri="{BB962C8B-B14F-4D97-AF65-F5344CB8AC3E}">
        <p14:creationId xmlns:p14="http://schemas.microsoft.com/office/powerpoint/2010/main" val="2335861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95D09C-D4D0-4F13-B82C-983D94A41D51}"/>
              </a:ext>
            </a:extLst>
          </p:cNvPr>
          <p:cNvSpPr>
            <a:spLocks noGrp="1"/>
          </p:cNvSpPr>
          <p:nvPr>
            <p:ph type="ctrTitle"/>
          </p:nvPr>
        </p:nvSpPr>
        <p:spPr/>
        <p:txBody>
          <a:bodyPr/>
          <a:lstStyle/>
          <a:p>
            <a:r>
              <a:rPr lang="en-US" altLang="zh-TW" dirty="0"/>
              <a:t>Hypotheses and data</a:t>
            </a:r>
            <a:endParaRPr lang="zh-TW" altLang="en-US" dirty="0"/>
          </a:p>
        </p:txBody>
      </p:sp>
      <p:sp>
        <p:nvSpPr>
          <p:cNvPr id="3" name="副標題 2">
            <a:extLst>
              <a:ext uri="{FF2B5EF4-FFF2-40B4-BE49-F238E27FC236}">
                <a16:creationId xmlns:a16="http://schemas.microsoft.com/office/drawing/2014/main" id="{292E61ED-D4DE-4782-B65C-C6E1CE069697}"/>
              </a:ext>
            </a:extLst>
          </p:cNvPr>
          <p:cNvSpPr>
            <a:spLocks noGrp="1"/>
          </p:cNvSpPr>
          <p:nvPr>
            <p:ph type="subTitle" idx="1"/>
          </p:nvPr>
        </p:nvSpPr>
        <p:spPr/>
        <p:txBody>
          <a:bodyPr>
            <a:normAutofit/>
          </a:bodyPr>
          <a:lstStyle/>
          <a:p>
            <a:r>
              <a:rPr lang="en-US" altLang="zh-TW" dirty="0"/>
              <a:t>An optimism CEO believes good outcomes to be more likely than they really are and thus overestimates the probability of success and the firm’s future prospects.</a:t>
            </a:r>
            <a:endParaRPr lang="zh-TW" altLang="en-US" dirty="0"/>
          </a:p>
        </p:txBody>
      </p:sp>
    </p:spTree>
    <p:extLst>
      <p:ext uri="{BB962C8B-B14F-4D97-AF65-F5344CB8AC3E}">
        <p14:creationId xmlns:p14="http://schemas.microsoft.com/office/powerpoint/2010/main" val="3679786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69AE91-3D4B-4E22-91CF-2A688C46AC5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C9FC542-A334-43DC-A3B7-8749360B7539}"/>
              </a:ext>
            </a:extLst>
          </p:cNvPr>
          <p:cNvSpPr>
            <a:spLocks noGrp="1"/>
          </p:cNvSpPr>
          <p:nvPr>
            <p:ph idx="1"/>
          </p:nvPr>
        </p:nvSpPr>
        <p:spPr/>
        <p:txBody>
          <a:bodyPr/>
          <a:lstStyle/>
          <a:p>
            <a:r>
              <a:rPr lang="en-US" altLang="zh-TW" dirty="0"/>
              <a:t>H1: More optimistic CEOs receive lower incentive compensation.</a:t>
            </a:r>
          </a:p>
          <a:p>
            <a:endParaRPr lang="en-US" altLang="zh-TW" dirty="0"/>
          </a:p>
          <a:p>
            <a:r>
              <a:rPr lang="en-US" altLang="zh-TW" dirty="0"/>
              <a:t>H2: More optimistic CEOs receive lower total compensation.</a:t>
            </a:r>
            <a:endParaRPr lang="zh-TW" altLang="en-US" dirty="0"/>
          </a:p>
        </p:txBody>
      </p:sp>
    </p:spTree>
    <p:extLst>
      <p:ext uri="{BB962C8B-B14F-4D97-AF65-F5344CB8AC3E}">
        <p14:creationId xmlns:p14="http://schemas.microsoft.com/office/powerpoint/2010/main" val="4029524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BE3E68-17A9-4B78-82CA-8F0D7F3E54A2}"/>
              </a:ext>
            </a:extLst>
          </p:cNvPr>
          <p:cNvSpPr>
            <a:spLocks noGrp="1"/>
          </p:cNvSpPr>
          <p:nvPr>
            <p:ph type="title"/>
          </p:nvPr>
        </p:nvSpPr>
        <p:spPr/>
        <p:txBody>
          <a:bodyPr/>
          <a:lstStyle/>
          <a:p>
            <a:r>
              <a:rPr lang="en-US" altLang="zh-TW" dirty="0" err="1"/>
              <a:t>LongHolder</a:t>
            </a:r>
            <a:r>
              <a:rPr lang="en-US" altLang="zh-TW" dirty="0"/>
              <a:t> factor:</a:t>
            </a:r>
            <a:endParaRPr lang="zh-TW" altLang="en-US" dirty="0"/>
          </a:p>
        </p:txBody>
      </p:sp>
      <p:sp>
        <p:nvSpPr>
          <p:cNvPr id="3" name="內容版面配置區 2">
            <a:extLst>
              <a:ext uri="{FF2B5EF4-FFF2-40B4-BE49-F238E27FC236}">
                <a16:creationId xmlns:a16="http://schemas.microsoft.com/office/drawing/2014/main" id="{FF453A4B-1F57-4EA5-975B-121A85573940}"/>
              </a:ext>
            </a:extLst>
          </p:cNvPr>
          <p:cNvSpPr>
            <a:spLocks noGrp="1"/>
          </p:cNvSpPr>
          <p:nvPr>
            <p:ph idx="1"/>
          </p:nvPr>
        </p:nvSpPr>
        <p:spPr/>
        <p:txBody>
          <a:bodyPr/>
          <a:lstStyle/>
          <a:p>
            <a:r>
              <a:rPr lang="en-US" altLang="zh-TW" dirty="0"/>
              <a:t>Assigning an optimism dummy </a:t>
            </a:r>
          </a:p>
          <a:p>
            <a:pPr marL="0" indent="0">
              <a:buNone/>
            </a:pPr>
            <a:r>
              <a:rPr lang="en-US" altLang="zh-TW" dirty="0"/>
              <a:t>=1 , if the options were exercised within one year of their expiration date at </a:t>
            </a:r>
            <a:r>
              <a:rPr lang="en-US" altLang="zh-TW" dirty="0" err="1"/>
              <a:t>at</a:t>
            </a:r>
            <a:r>
              <a:rPr lang="en-US" altLang="zh-TW" dirty="0"/>
              <a:t> least 40% in-the-money (</a:t>
            </a:r>
            <a:r>
              <a:rPr lang="en-US" altLang="zh-TW" sz="2000" dirty="0"/>
              <a:t>similar results when using20%&amp;60%</a:t>
            </a:r>
            <a:r>
              <a:rPr lang="en-US" altLang="zh-TW" dirty="0"/>
              <a:t>). </a:t>
            </a:r>
          </a:p>
          <a:p>
            <a:pPr marL="0" indent="0">
              <a:buNone/>
            </a:pPr>
            <a:r>
              <a:rPr lang="en-US" altLang="zh-TW" dirty="0"/>
              <a:t>=0 , </a:t>
            </a:r>
            <a:r>
              <a:rPr lang="en-US" altLang="zh-TW" dirty="0" err="1"/>
              <a:t>o.w</a:t>
            </a:r>
            <a:r>
              <a:rPr lang="en-US" altLang="zh-TW" dirty="0"/>
              <a:t>.</a:t>
            </a:r>
          </a:p>
          <a:p>
            <a:pPr marL="0" indent="0">
              <a:buNone/>
            </a:pPr>
            <a:endParaRPr lang="en-US" altLang="zh-TW" dirty="0"/>
          </a:p>
          <a:p>
            <a:pPr marL="0" indent="0">
              <a:buNone/>
            </a:pPr>
            <a:r>
              <a:rPr lang="en-US" altLang="zh-TW" dirty="0"/>
              <a:t>Weighting these observations by the number of options exercised at that observation.(</a:t>
            </a:r>
            <a:r>
              <a:rPr lang="en-US" altLang="zh-TW" sz="1800" dirty="0"/>
              <a:t>similar results if weighted by realized profit // equal weight</a:t>
            </a:r>
            <a:r>
              <a:rPr lang="en-US" altLang="zh-TW" dirty="0"/>
              <a:t>)</a:t>
            </a:r>
            <a:endParaRPr lang="zh-TW" altLang="en-US" dirty="0"/>
          </a:p>
        </p:txBody>
      </p:sp>
    </p:spTree>
    <p:extLst>
      <p:ext uri="{BB962C8B-B14F-4D97-AF65-F5344CB8AC3E}">
        <p14:creationId xmlns:p14="http://schemas.microsoft.com/office/powerpoint/2010/main" val="738701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71FBE0-3AFE-47BE-A182-D21EFEB3AFB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9522175-7D79-4E2B-82ED-84710F728557}"/>
              </a:ext>
            </a:extLst>
          </p:cNvPr>
          <p:cNvSpPr>
            <a:spLocks noGrp="1"/>
          </p:cNvSpPr>
          <p:nvPr>
            <p:ph idx="1"/>
          </p:nvPr>
        </p:nvSpPr>
        <p:spPr/>
        <p:txBody>
          <a:bodyPr/>
          <a:lstStyle/>
          <a:p>
            <a:endParaRPr lang="zh-TW" altLang="en-US" dirty="0"/>
          </a:p>
        </p:txBody>
      </p:sp>
      <p:pic>
        <p:nvPicPr>
          <p:cNvPr id="4" name="圖片 3">
            <a:extLst>
              <a:ext uri="{FF2B5EF4-FFF2-40B4-BE49-F238E27FC236}">
                <a16:creationId xmlns:a16="http://schemas.microsoft.com/office/drawing/2014/main" id="{376FA21D-C84B-4119-AEA1-6A31AE999230}"/>
              </a:ext>
            </a:extLst>
          </p:cNvPr>
          <p:cNvPicPr>
            <a:picLocks noChangeAspect="1"/>
          </p:cNvPicPr>
          <p:nvPr/>
        </p:nvPicPr>
        <p:blipFill>
          <a:blip r:embed="rId2"/>
          <a:stretch>
            <a:fillRect/>
          </a:stretch>
        </p:blipFill>
        <p:spPr>
          <a:xfrm>
            <a:off x="1065173" y="205273"/>
            <a:ext cx="10061653" cy="6092890"/>
          </a:xfrm>
          <a:prstGeom prst="rect">
            <a:avLst/>
          </a:prstGeom>
        </p:spPr>
      </p:pic>
      <p:sp>
        <p:nvSpPr>
          <p:cNvPr id="6" name="矩形 5">
            <a:extLst>
              <a:ext uri="{FF2B5EF4-FFF2-40B4-BE49-F238E27FC236}">
                <a16:creationId xmlns:a16="http://schemas.microsoft.com/office/drawing/2014/main" id="{E96B2101-CE0A-4D43-8C34-6770E474BFFA}"/>
              </a:ext>
            </a:extLst>
          </p:cNvPr>
          <p:cNvSpPr/>
          <p:nvPr/>
        </p:nvSpPr>
        <p:spPr>
          <a:xfrm>
            <a:off x="10179698" y="3866357"/>
            <a:ext cx="947128" cy="11815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矩形 6">
            <a:extLst>
              <a:ext uri="{FF2B5EF4-FFF2-40B4-BE49-F238E27FC236}">
                <a16:creationId xmlns:a16="http://schemas.microsoft.com/office/drawing/2014/main" id="{D108CC77-1595-48AB-8716-2AA04E406350}"/>
              </a:ext>
            </a:extLst>
          </p:cNvPr>
          <p:cNvSpPr/>
          <p:nvPr/>
        </p:nvSpPr>
        <p:spPr>
          <a:xfrm>
            <a:off x="10179698" y="5387345"/>
            <a:ext cx="947128" cy="7896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166506952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TotalTime>
  <Words>990</Words>
  <Application>Microsoft Office PowerPoint</Application>
  <PresentationFormat>寬螢幕</PresentationFormat>
  <Paragraphs>116</Paragraphs>
  <Slides>30</Slides>
  <Notes>1</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30</vt:i4>
      </vt:variant>
    </vt:vector>
  </HeadingPairs>
  <TitlesOfParts>
    <vt:vector size="36" baseType="lpstr">
      <vt:lpstr>新細明體</vt:lpstr>
      <vt:lpstr>Arial</vt:lpstr>
      <vt:lpstr>Calibri</vt:lpstr>
      <vt:lpstr>Calibri Light</vt:lpstr>
      <vt:lpstr>Cambria Math</vt:lpstr>
      <vt:lpstr>Office 佈景主題</vt:lpstr>
      <vt:lpstr>CEO optimism and incentive compensation</vt:lpstr>
      <vt:lpstr>Introduction</vt:lpstr>
      <vt:lpstr>PowerPoint 簡報</vt:lpstr>
      <vt:lpstr>PowerPoint 簡報</vt:lpstr>
      <vt:lpstr>PowerPoint 簡報</vt:lpstr>
      <vt:lpstr>Hypotheses and data</vt:lpstr>
      <vt:lpstr>PowerPoint 簡報</vt:lpstr>
      <vt:lpstr>LongHolder factor:</vt:lpstr>
      <vt:lpstr>PowerPoint 簡報</vt:lpstr>
      <vt:lpstr>PowerPoint 簡報</vt:lpstr>
      <vt:lpstr>PowerPoint 簡報</vt:lpstr>
      <vt:lpstr>PowerPoint 簡報</vt:lpstr>
      <vt:lpstr>3.2.3 Regression specification</vt:lpstr>
      <vt:lpstr>PowerPoint 簡報</vt:lpstr>
      <vt:lpstr>3.2.5 The effect of CEO optimism on discretionary cash bonuses</vt:lpstr>
      <vt:lpstr>4.5 Portfolio diversification and risk-tolerance</vt:lpstr>
      <vt:lpstr>PowerPoint 簡報</vt:lpstr>
      <vt:lpstr>PowerPoint 簡報</vt:lpstr>
      <vt:lpstr>Appendix A</vt:lpstr>
      <vt:lpstr>Utility for the agent and the principal</vt:lpstr>
      <vt:lpstr>Utility settings of the agent.</vt:lpstr>
      <vt:lpstr>PowerPoint 簡報</vt:lpstr>
      <vt:lpstr>Agent’s probability of success</vt:lpstr>
      <vt:lpstr>A.2 Derivation of the optimal contract by backward induction</vt:lpstr>
      <vt:lpstr>PowerPoint 簡報</vt:lpstr>
      <vt:lpstr>PowerPoint 簡報</vt:lpstr>
      <vt:lpstr>PowerPoint 簡報</vt:lpstr>
      <vt:lpstr>At point A</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名勛 鄧</dc:creator>
  <cp:lastModifiedBy>名勛 鄧</cp:lastModifiedBy>
  <cp:revision>46</cp:revision>
  <dcterms:created xsi:type="dcterms:W3CDTF">2020-06-06T07:42:59Z</dcterms:created>
  <dcterms:modified xsi:type="dcterms:W3CDTF">2020-10-06T13:15:01Z</dcterms:modified>
</cp:coreProperties>
</file>